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854" r:id="rId2"/>
    <p:sldId id="870" r:id="rId3"/>
    <p:sldId id="262" r:id="rId4"/>
    <p:sldId id="259" r:id="rId5"/>
    <p:sldId id="884" r:id="rId6"/>
    <p:sldId id="266" r:id="rId7"/>
    <p:sldId id="449" r:id="rId8"/>
    <p:sldId id="392" r:id="rId9"/>
    <p:sldId id="443" r:id="rId10"/>
    <p:sldId id="883" r:id="rId11"/>
    <p:sldId id="439" r:id="rId12"/>
    <p:sldId id="445" r:id="rId13"/>
    <p:sldId id="420" r:id="rId14"/>
    <p:sldId id="440" r:id="rId15"/>
    <p:sldId id="866" r:id="rId16"/>
    <p:sldId id="848" r:id="rId17"/>
  </p:sldIdLst>
  <p:sldSz cx="9144000" cy="5715000" type="screen16x10"/>
  <p:notesSz cx="6858000" cy="9144000"/>
  <p:custDataLst>
    <p:tags r:id="rId20"/>
  </p:custDataLst>
  <p:defaultTextStyle>
    <a:defPPr>
      <a:defRPr lang="zh-CN"/>
    </a:defPPr>
    <a:lvl1pPr marL="0" algn="l" defTabSz="713105" rtl="0" eaLnBrk="1" latinLnBrk="0" hangingPunct="1">
      <a:defRPr sz="1405" kern="1200">
        <a:solidFill>
          <a:schemeClr val="tx1"/>
        </a:solidFill>
        <a:latin typeface="+mn-lt"/>
        <a:ea typeface="+mn-ea"/>
        <a:cs typeface="+mn-cs"/>
      </a:defRPr>
    </a:lvl1pPr>
    <a:lvl2pPr marL="356870" algn="l" defTabSz="713105" rtl="0" eaLnBrk="1" latinLnBrk="0" hangingPunct="1">
      <a:defRPr sz="1405" kern="1200">
        <a:solidFill>
          <a:schemeClr val="tx1"/>
        </a:solidFill>
        <a:latin typeface="+mn-lt"/>
        <a:ea typeface="+mn-ea"/>
        <a:cs typeface="+mn-cs"/>
      </a:defRPr>
    </a:lvl2pPr>
    <a:lvl3pPr marL="713105" algn="l" defTabSz="713105" rtl="0" eaLnBrk="1" latinLnBrk="0" hangingPunct="1">
      <a:defRPr sz="1405" kern="1200">
        <a:solidFill>
          <a:schemeClr val="tx1"/>
        </a:solidFill>
        <a:latin typeface="+mn-lt"/>
        <a:ea typeface="+mn-ea"/>
        <a:cs typeface="+mn-cs"/>
      </a:defRPr>
    </a:lvl3pPr>
    <a:lvl4pPr marL="1069975" algn="l" defTabSz="713105" rtl="0" eaLnBrk="1" latinLnBrk="0" hangingPunct="1">
      <a:defRPr sz="1405" kern="1200">
        <a:solidFill>
          <a:schemeClr val="tx1"/>
        </a:solidFill>
        <a:latin typeface="+mn-lt"/>
        <a:ea typeface="+mn-ea"/>
        <a:cs typeface="+mn-cs"/>
      </a:defRPr>
    </a:lvl4pPr>
    <a:lvl5pPr marL="1426210" algn="l" defTabSz="713105" rtl="0" eaLnBrk="1" latinLnBrk="0" hangingPunct="1">
      <a:defRPr sz="1405" kern="1200">
        <a:solidFill>
          <a:schemeClr val="tx1"/>
        </a:solidFill>
        <a:latin typeface="+mn-lt"/>
        <a:ea typeface="+mn-ea"/>
        <a:cs typeface="+mn-cs"/>
      </a:defRPr>
    </a:lvl5pPr>
    <a:lvl6pPr marL="1783080" algn="l" defTabSz="713105" rtl="0" eaLnBrk="1" latinLnBrk="0" hangingPunct="1">
      <a:defRPr sz="1405" kern="1200">
        <a:solidFill>
          <a:schemeClr val="tx1"/>
        </a:solidFill>
        <a:latin typeface="+mn-lt"/>
        <a:ea typeface="+mn-ea"/>
        <a:cs typeface="+mn-cs"/>
      </a:defRPr>
    </a:lvl6pPr>
    <a:lvl7pPr marL="2139950" algn="l" defTabSz="713105" rtl="0" eaLnBrk="1" latinLnBrk="0" hangingPunct="1">
      <a:defRPr sz="1405" kern="1200">
        <a:solidFill>
          <a:schemeClr val="tx1"/>
        </a:solidFill>
        <a:latin typeface="+mn-lt"/>
        <a:ea typeface="+mn-ea"/>
        <a:cs typeface="+mn-cs"/>
      </a:defRPr>
    </a:lvl7pPr>
    <a:lvl8pPr marL="2496185" algn="l" defTabSz="713105" rtl="0" eaLnBrk="1" latinLnBrk="0" hangingPunct="1">
      <a:defRPr sz="1405" kern="1200">
        <a:solidFill>
          <a:schemeClr val="tx1"/>
        </a:solidFill>
        <a:latin typeface="+mn-lt"/>
        <a:ea typeface="+mn-ea"/>
        <a:cs typeface="+mn-cs"/>
      </a:defRPr>
    </a:lvl8pPr>
    <a:lvl9pPr marL="2853055" algn="l" defTabSz="713105" rtl="0" eaLnBrk="1" latinLnBrk="0" hangingPunct="1">
      <a:defRPr sz="140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27">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6E8A"/>
    <a:srgbClr val="041A40"/>
    <a:srgbClr val="C1E8F7"/>
    <a:srgbClr val="216DB8"/>
    <a:srgbClr val="0099E1"/>
    <a:srgbClr val="004CA0"/>
    <a:srgbClr val="0E87FC"/>
    <a:srgbClr val="004297"/>
    <a:srgbClr val="4066AA"/>
    <a:srgbClr val="5E8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E2ECAC-D0C9-42CE-B9B4-39A9803522D0}" v="1" dt="2019-10-21T09:58:31.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2325" autoAdjust="0"/>
  </p:normalViewPr>
  <p:slideViewPr>
    <p:cSldViewPr snapToGrid="0">
      <p:cViewPr varScale="1">
        <p:scale>
          <a:sx n="150" d="100"/>
          <a:sy n="150" d="100"/>
        </p:scale>
        <p:origin x="432" y="126"/>
      </p:cViewPr>
      <p:guideLst>
        <p:guide orient="horz" pos="1827"/>
        <p:guide pos="2880"/>
      </p:guideLst>
    </p:cSldViewPr>
  </p:slideViewPr>
  <p:notesTextViewPr>
    <p:cViewPr>
      <p:scale>
        <a:sx n="1" d="1"/>
        <a:sy n="1" d="1"/>
      </p:scale>
      <p:origin x="0" y="0"/>
    </p:cViewPr>
  </p:notesTextViewPr>
  <p:sorterViewPr>
    <p:cViewPr>
      <p:scale>
        <a:sx n="110" d="100"/>
        <a:sy n="110" d="100"/>
      </p:scale>
      <p:origin x="0" y="0"/>
    </p:cViewPr>
  </p:sorterViewPr>
  <p:notesViewPr>
    <p:cSldViewPr snapToGrid="0">
      <p:cViewPr varScale="1">
        <p:scale>
          <a:sx n="58" d="100"/>
          <a:sy n="58" d="100"/>
        </p:scale>
        <p:origin x="3024"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u Blues" userId="d68d821817e81232" providerId="LiveId" clId="{D4E2ECAC-D0C9-42CE-B9B4-39A9803522D0}"/>
    <pc:docChg chg="modSld">
      <pc:chgData name="Wu Blues" userId="d68d821817e81232" providerId="LiveId" clId="{D4E2ECAC-D0C9-42CE-B9B4-39A9803522D0}" dt="2019-10-21T09:58:31.411" v="0" actId="164"/>
      <pc:docMkLst>
        <pc:docMk/>
      </pc:docMkLst>
      <pc:sldChg chg="addSp modSp">
        <pc:chgData name="Wu Blues" userId="d68d821817e81232" providerId="LiveId" clId="{D4E2ECAC-D0C9-42CE-B9B4-39A9803522D0}" dt="2019-10-21T09:58:31.411" v="0" actId="164"/>
        <pc:sldMkLst>
          <pc:docMk/>
          <pc:sldMk cId="0" sldId="440"/>
        </pc:sldMkLst>
        <pc:spChg chg="mod">
          <ac:chgData name="Wu Blues" userId="d68d821817e81232" providerId="LiveId" clId="{D4E2ECAC-D0C9-42CE-B9B4-39A9803522D0}" dt="2019-10-21T09:58:31.411" v="0" actId="164"/>
          <ac:spMkLst>
            <pc:docMk/>
            <pc:sldMk cId="0" sldId="440"/>
            <ac:spMk id="15" creationId="{00000000-0000-0000-0000-000000000000}"/>
          </ac:spMkLst>
        </pc:spChg>
        <pc:spChg chg="mod">
          <ac:chgData name="Wu Blues" userId="d68d821817e81232" providerId="LiveId" clId="{D4E2ECAC-D0C9-42CE-B9B4-39A9803522D0}" dt="2019-10-21T09:58:31.411" v="0" actId="164"/>
          <ac:spMkLst>
            <pc:docMk/>
            <pc:sldMk cId="0" sldId="440"/>
            <ac:spMk id="16" creationId="{00000000-0000-0000-0000-000000000000}"/>
          </ac:spMkLst>
        </pc:spChg>
        <pc:spChg chg="mod">
          <ac:chgData name="Wu Blues" userId="d68d821817e81232" providerId="LiveId" clId="{D4E2ECAC-D0C9-42CE-B9B4-39A9803522D0}" dt="2019-10-21T09:58:31.411" v="0" actId="164"/>
          <ac:spMkLst>
            <pc:docMk/>
            <pc:sldMk cId="0" sldId="440"/>
            <ac:spMk id="17" creationId="{00000000-0000-0000-0000-000000000000}"/>
          </ac:spMkLst>
        </pc:spChg>
        <pc:spChg chg="mod">
          <ac:chgData name="Wu Blues" userId="d68d821817e81232" providerId="LiveId" clId="{D4E2ECAC-D0C9-42CE-B9B4-39A9803522D0}" dt="2019-10-21T09:58:31.411" v="0" actId="164"/>
          <ac:spMkLst>
            <pc:docMk/>
            <pc:sldMk cId="0" sldId="440"/>
            <ac:spMk id="18" creationId="{00000000-0000-0000-0000-000000000000}"/>
          </ac:spMkLst>
        </pc:spChg>
        <pc:spChg chg="mod">
          <ac:chgData name="Wu Blues" userId="d68d821817e81232" providerId="LiveId" clId="{D4E2ECAC-D0C9-42CE-B9B4-39A9803522D0}" dt="2019-10-21T09:58:31.411" v="0" actId="164"/>
          <ac:spMkLst>
            <pc:docMk/>
            <pc:sldMk cId="0" sldId="440"/>
            <ac:spMk id="19" creationId="{00000000-0000-0000-0000-000000000000}"/>
          </ac:spMkLst>
        </pc:spChg>
        <pc:spChg chg="mod">
          <ac:chgData name="Wu Blues" userId="d68d821817e81232" providerId="LiveId" clId="{D4E2ECAC-D0C9-42CE-B9B4-39A9803522D0}" dt="2019-10-21T09:58:31.411" v="0" actId="164"/>
          <ac:spMkLst>
            <pc:docMk/>
            <pc:sldMk cId="0" sldId="440"/>
            <ac:spMk id="20" creationId="{00000000-0000-0000-0000-000000000000}"/>
          </ac:spMkLst>
        </pc:spChg>
        <pc:spChg chg="mod">
          <ac:chgData name="Wu Blues" userId="d68d821817e81232" providerId="LiveId" clId="{D4E2ECAC-D0C9-42CE-B9B4-39A9803522D0}" dt="2019-10-21T09:58:31.411" v="0" actId="164"/>
          <ac:spMkLst>
            <pc:docMk/>
            <pc:sldMk cId="0" sldId="440"/>
            <ac:spMk id="21" creationId="{00000000-0000-0000-0000-000000000000}"/>
          </ac:spMkLst>
        </pc:spChg>
        <pc:spChg chg="mod">
          <ac:chgData name="Wu Blues" userId="d68d821817e81232" providerId="LiveId" clId="{D4E2ECAC-D0C9-42CE-B9B4-39A9803522D0}" dt="2019-10-21T09:58:31.411" v="0" actId="164"/>
          <ac:spMkLst>
            <pc:docMk/>
            <pc:sldMk cId="0" sldId="440"/>
            <ac:spMk id="23" creationId="{00000000-0000-0000-0000-000000000000}"/>
          </ac:spMkLst>
        </pc:spChg>
        <pc:spChg chg="mod">
          <ac:chgData name="Wu Blues" userId="d68d821817e81232" providerId="LiveId" clId="{D4E2ECAC-D0C9-42CE-B9B4-39A9803522D0}" dt="2019-10-21T09:58:31.411" v="0" actId="164"/>
          <ac:spMkLst>
            <pc:docMk/>
            <pc:sldMk cId="0" sldId="440"/>
            <ac:spMk id="24" creationId="{00000000-0000-0000-0000-000000000000}"/>
          </ac:spMkLst>
        </pc:spChg>
        <pc:spChg chg="mod">
          <ac:chgData name="Wu Blues" userId="d68d821817e81232" providerId="LiveId" clId="{D4E2ECAC-D0C9-42CE-B9B4-39A9803522D0}" dt="2019-10-21T09:58:31.411" v="0" actId="164"/>
          <ac:spMkLst>
            <pc:docMk/>
            <pc:sldMk cId="0" sldId="440"/>
            <ac:spMk id="25" creationId="{00000000-0000-0000-0000-000000000000}"/>
          </ac:spMkLst>
        </pc:spChg>
        <pc:spChg chg="mod">
          <ac:chgData name="Wu Blues" userId="d68d821817e81232" providerId="LiveId" clId="{D4E2ECAC-D0C9-42CE-B9B4-39A9803522D0}" dt="2019-10-21T09:58:31.411" v="0" actId="164"/>
          <ac:spMkLst>
            <pc:docMk/>
            <pc:sldMk cId="0" sldId="440"/>
            <ac:spMk id="27" creationId="{00000000-0000-0000-0000-000000000000}"/>
          </ac:spMkLst>
        </pc:spChg>
        <pc:spChg chg="mod">
          <ac:chgData name="Wu Blues" userId="d68d821817e81232" providerId="LiveId" clId="{D4E2ECAC-D0C9-42CE-B9B4-39A9803522D0}" dt="2019-10-21T09:58:31.411" v="0" actId="164"/>
          <ac:spMkLst>
            <pc:docMk/>
            <pc:sldMk cId="0" sldId="440"/>
            <ac:spMk id="28" creationId="{00000000-0000-0000-0000-000000000000}"/>
          </ac:spMkLst>
        </pc:spChg>
        <pc:spChg chg="mod">
          <ac:chgData name="Wu Blues" userId="d68d821817e81232" providerId="LiveId" clId="{D4E2ECAC-D0C9-42CE-B9B4-39A9803522D0}" dt="2019-10-21T09:58:31.411" v="0" actId="164"/>
          <ac:spMkLst>
            <pc:docMk/>
            <pc:sldMk cId="0" sldId="440"/>
            <ac:spMk id="31" creationId="{00000000-0000-0000-0000-000000000000}"/>
          </ac:spMkLst>
        </pc:spChg>
        <pc:spChg chg="mod">
          <ac:chgData name="Wu Blues" userId="d68d821817e81232" providerId="LiveId" clId="{D4E2ECAC-D0C9-42CE-B9B4-39A9803522D0}" dt="2019-10-21T09:58:31.411" v="0" actId="164"/>
          <ac:spMkLst>
            <pc:docMk/>
            <pc:sldMk cId="0" sldId="440"/>
            <ac:spMk id="32" creationId="{00000000-0000-0000-0000-000000000000}"/>
          </ac:spMkLst>
        </pc:spChg>
        <pc:grpChg chg="mod">
          <ac:chgData name="Wu Blues" userId="d68d821817e81232" providerId="LiveId" clId="{D4E2ECAC-D0C9-42CE-B9B4-39A9803522D0}" dt="2019-10-21T09:58:31.411" v="0" actId="164"/>
          <ac:grpSpMkLst>
            <pc:docMk/>
            <pc:sldMk cId="0" sldId="440"/>
            <ac:grpSpMk id="4" creationId="{00000000-0000-0000-0000-000000000000}"/>
          </ac:grpSpMkLst>
        </pc:grpChg>
        <pc:grpChg chg="add mod">
          <ac:chgData name="Wu Blues" userId="d68d821817e81232" providerId="LiveId" clId="{D4E2ECAC-D0C9-42CE-B9B4-39A9803522D0}" dt="2019-10-21T09:58:31.411" v="0" actId="164"/>
          <ac:grpSpMkLst>
            <pc:docMk/>
            <pc:sldMk cId="0" sldId="440"/>
            <ac:grpSpMk id="5" creationId="{C2365DB6-1107-4CDF-88FF-BBD2B802A31D}"/>
          </ac:grpSpMkLst>
        </pc:grpChg>
        <pc:grpChg chg="mod">
          <ac:chgData name="Wu Blues" userId="d68d821817e81232" providerId="LiveId" clId="{D4E2ECAC-D0C9-42CE-B9B4-39A9803522D0}" dt="2019-10-21T09:58:31.411" v="0" actId="164"/>
          <ac:grpSpMkLst>
            <pc:docMk/>
            <pc:sldMk cId="0" sldId="440"/>
            <ac:grpSpMk id="11" creationId="{00000000-0000-0000-0000-000000000000}"/>
          </ac:grpSpMkLst>
        </pc:grpChg>
        <pc:grpChg chg="mod">
          <ac:chgData name="Wu Blues" userId="d68d821817e81232" providerId="LiveId" clId="{D4E2ECAC-D0C9-42CE-B9B4-39A9803522D0}" dt="2019-10-21T09:58:31.411" v="0" actId="164"/>
          <ac:grpSpMkLst>
            <pc:docMk/>
            <pc:sldMk cId="0" sldId="440"/>
            <ac:grpSpMk id="33" creationId="{00000000-0000-0000-0000-000000000000}"/>
          </ac:grpSpMkLst>
        </pc:grpChg>
        <pc:grpChg chg="mod">
          <ac:chgData name="Wu Blues" userId="d68d821817e81232" providerId="LiveId" clId="{D4E2ECAC-D0C9-42CE-B9B4-39A9803522D0}" dt="2019-10-21T09:58:31.411" v="0" actId="164"/>
          <ac:grpSpMkLst>
            <pc:docMk/>
            <pc:sldMk cId="0" sldId="440"/>
            <ac:grpSpMk id="38" creationId="{00000000-0000-0000-0000-000000000000}"/>
          </ac:grpSpMkLst>
        </pc:grpChg>
        <pc:grpChg chg="mod">
          <ac:chgData name="Wu Blues" userId="d68d821817e81232" providerId="LiveId" clId="{D4E2ECAC-D0C9-42CE-B9B4-39A9803522D0}" dt="2019-10-21T09:58:31.411" v="0" actId="164"/>
          <ac:grpSpMkLst>
            <pc:docMk/>
            <pc:sldMk cId="0" sldId="440"/>
            <ac:grpSpMk id="48" creationId="{00000000-0000-0000-0000-000000000000}"/>
          </ac:grpSpMkLst>
        </pc:grpChg>
        <pc:cxnChg chg="mod">
          <ac:chgData name="Wu Blues" userId="d68d821817e81232" providerId="LiveId" clId="{D4E2ECAC-D0C9-42CE-B9B4-39A9803522D0}" dt="2019-10-21T09:58:31.411" v="0" actId="164"/>
          <ac:cxnSpMkLst>
            <pc:docMk/>
            <pc:sldMk cId="0" sldId="440"/>
            <ac:cxnSpMk id="34" creationId="{00000000-0000-0000-0000-000000000000}"/>
          </ac:cxnSpMkLst>
        </pc:cxnChg>
        <pc:cxnChg chg="mod">
          <ac:chgData name="Wu Blues" userId="d68d821817e81232" providerId="LiveId" clId="{D4E2ECAC-D0C9-42CE-B9B4-39A9803522D0}" dt="2019-10-21T09:58:31.411" v="0" actId="164"/>
          <ac:cxnSpMkLst>
            <pc:docMk/>
            <pc:sldMk cId="0" sldId="440"/>
            <ac:cxnSpMk id="36" creationId="{00000000-0000-0000-0000-000000000000}"/>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A4E09-BC46-4AFD-800F-CA74897EEF59}" type="datetimeFigureOut">
              <a:rPr lang="zh-CN" altLang="en-US" smtClean="0"/>
              <a:t>2019/10/21 Monday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D9D587-16D5-4FC5-9148-F20B77BEBD72}"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3E38D-CA69-4F35-A69D-F435F179990F}" type="datetimeFigureOut">
              <a:rPr lang="zh-CN" altLang="en-US" smtClean="0"/>
              <a:t>2019/10/21 Monday</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89718-D8BC-4E31-A03D-77812CA13E7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7B2516-7ACD-444C-8CE4-0DF5770C1AC1}"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89718-D8BC-4E31-A03D-77812CA13E7D}"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4" imgW="4445" imgH="4445" progId="TCLayout.ActiveDocument.1">
                  <p:embed/>
                </p:oleObj>
              </mc:Choice>
              <mc:Fallback>
                <p:oleObj name="think-cell Slide" r:id="rId4" imgW="4445" imgH="4445" progId="TCLayout.ActiveDocument.1">
                  <p:embed/>
                  <p:pic>
                    <p:nvPicPr>
                      <p:cNvPr id="6" name="对象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628650" y="1976993"/>
            <a:ext cx="7886700" cy="1104636"/>
          </a:xfrm>
          <a:prstGeom prst="rect">
            <a:avLst/>
          </a:prstGeom>
        </p:spPr>
        <p:txBody>
          <a:bodyPr/>
          <a:lstStyle>
            <a:lvl1pPr algn="ctr">
              <a:defRPr sz="3650" b="1">
                <a:latin typeface="微软雅黑" panose="020B0503020204020204" pitchFamily="34" charset="-122"/>
                <a:ea typeface="微软雅黑" panose="020B0503020204020204" pitchFamily="34" charset="-122"/>
              </a:defRPr>
            </a:lvl1pPr>
          </a:lstStyle>
          <a:p>
            <a:r>
              <a:rPr lang="zh-CN" altLang="en-US" dirty="0"/>
              <a:t>主标题</a:t>
            </a:r>
            <a:endParaRPr lang="en-US" dirty="0"/>
          </a:p>
        </p:txBody>
      </p:sp>
      <p:sp>
        <p:nvSpPr>
          <p:cNvPr id="3" name="Date Placeholder 2"/>
          <p:cNvSpPr>
            <a:spLocks noGrp="1"/>
          </p:cNvSpPr>
          <p:nvPr>
            <p:ph type="dt" sz="half" idx="10"/>
          </p:nvPr>
        </p:nvSpPr>
        <p:spPr>
          <a:xfrm>
            <a:off x="628650" y="5296960"/>
            <a:ext cx="2057400" cy="304271"/>
          </a:xfrm>
          <a:prstGeom prst="rect">
            <a:avLst/>
          </a:prstGeom>
        </p:spPr>
        <p:txBody>
          <a:bodyPr/>
          <a:lstStyle/>
          <a:p>
            <a:fld id="{2385C7BD-767B-E14D-9FB2-3B05672BBF75}" type="datetimeFigureOut">
              <a:rPr kumimoji="1" lang="zh-CN" altLang="en-US" smtClean="0"/>
              <a:t>2019/10/21 Monday</a:t>
            </a:fld>
            <a:endParaRPr kumimoji="1" lang="zh-CN" altLang="en-US"/>
          </a:p>
        </p:txBody>
      </p:sp>
      <p:sp>
        <p:nvSpPr>
          <p:cNvPr id="4" name="Footer Placeholder 3"/>
          <p:cNvSpPr>
            <a:spLocks noGrp="1"/>
          </p:cNvSpPr>
          <p:nvPr>
            <p:ph type="ftr" sz="quarter" idx="11"/>
          </p:nvPr>
        </p:nvSpPr>
        <p:spPr>
          <a:xfrm>
            <a:off x="3028950" y="5296960"/>
            <a:ext cx="3086100" cy="304271"/>
          </a:xfrm>
          <a:prstGeom prst="rect">
            <a:avLst/>
          </a:prstGeom>
        </p:spPr>
        <p:txBody>
          <a:bodyPr/>
          <a:lstStyle>
            <a:lvl1pPr algn="ctr">
              <a:defRPr/>
            </a:lvl1pPr>
          </a:lstStyle>
          <a:p>
            <a:r>
              <a:rPr kumimoji="1" lang="en-US" altLang="zh-CN" dirty="0"/>
              <a:t>1</a:t>
            </a:r>
            <a:endParaRPr kumimoji="1" lang="zh-CN" altLang="en-US" dirty="0"/>
          </a:p>
        </p:txBody>
      </p:sp>
      <p:sp>
        <p:nvSpPr>
          <p:cNvPr id="8" name="内容占位符 7"/>
          <p:cNvSpPr>
            <a:spLocks noGrp="1"/>
          </p:cNvSpPr>
          <p:nvPr>
            <p:ph sz="quarter" idx="12"/>
          </p:nvPr>
        </p:nvSpPr>
        <p:spPr>
          <a:xfrm>
            <a:off x="3634819" y="4237038"/>
            <a:ext cx="1874362" cy="427037"/>
          </a:xfrm>
          <a:prstGeom prst="rect">
            <a:avLst/>
          </a:prstGeom>
        </p:spPr>
        <p:txBody>
          <a:bodyPr/>
          <a:lstStyle>
            <a:lvl1pPr marL="0" indent="0" algn="ctr">
              <a:buNone/>
              <a:defRPr sz="1600" b="1">
                <a:latin typeface="微软雅黑" panose="020B0503020204020204" pitchFamily="34" charset="-122"/>
                <a:ea typeface="微软雅黑" panose="020B0503020204020204" pitchFamily="34" charset="-122"/>
              </a:defRPr>
            </a:lvl1pPr>
            <a:lvl2pPr>
              <a:defRPr sz="1400">
                <a:latin typeface="微软雅黑" panose="020B0503020204020204" pitchFamily="34" charset="-122"/>
                <a:ea typeface="微软雅黑" panose="020B0503020204020204" pitchFamily="34" charset="-122"/>
              </a:defRPr>
            </a:lvl2pPr>
            <a:lvl3pPr>
              <a:defRPr sz="14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96E05"/>
                </a:solidFill>
                <a:latin typeface="Arial" panose="020B0604020202020204"/>
                <a:cs typeface="Arial" panose="020B0604020202020204"/>
              </a:defRPr>
            </a:lvl1pPr>
          </a:lstStyle>
          <a:p>
            <a:endParaRPr/>
          </a:p>
        </p:txBody>
      </p:sp>
      <p:sp>
        <p:nvSpPr>
          <p:cNvPr id="3" name="Holder 3"/>
          <p:cNvSpPr>
            <a:spLocks noGrp="1"/>
          </p:cNvSpPr>
          <p:nvPr>
            <p:ph type="body" idx="1"/>
          </p:nvPr>
        </p:nvSpPr>
        <p:spPr/>
        <p:txBody>
          <a:bodyPr lIns="0" tIns="0" rIns="0" bIns="0"/>
          <a:lstStyle>
            <a:lvl1pPr>
              <a:defRPr sz="1000" b="0" i="0">
                <a:solidFill>
                  <a:srgbClr val="17375E"/>
                </a:solidFill>
                <a:latin typeface="Noto Sans CJK JP Regular"/>
                <a:cs typeface="Noto Sans CJK JP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502412" y="2156901"/>
            <a:ext cx="8139178" cy="749306"/>
          </a:xfrm>
        </p:spPr>
        <p:txBody>
          <a:bodyPr lIns="101600" tIns="38100" rIns="25400" bIns="38100" anchor="t" anchorCtr="0">
            <a:noAutofit/>
          </a:bodyPr>
          <a:lstStyle>
            <a:lvl1pPr algn="ctr">
              <a:defRPr sz="405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502412" y="2971800"/>
            <a:ext cx="8139178" cy="792487"/>
          </a:xfrm>
        </p:spPr>
        <p:txBody>
          <a:bodyPr lIns="101600" tIns="38100" rIns="76200" bIns="3810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659807" y="5291528"/>
            <a:ext cx="2025000" cy="264000"/>
          </a:xfrm>
        </p:spPr>
        <p:txBody>
          <a:bodyPr/>
          <a:lstStyle/>
          <a:p>
            <a:fld id="{760FBDFE-C587-4B4C-A407-44438C67B59E}" type="datetimeFigureOut">
              <a:rPr lang="zh-CN" altLang="en-US" smtClean="0"/>
              <a:t>2019/10/21 Monday</a:t>
            </a:fld>
            <a:endParaRPr lang="zh-CN" altLang="en-US"/>
          </a:p>
        </p:txBody>
      </p:sp>
      <p:sp>
        <p:nvSpPr>
          <p:cNvPr id="17" name="页脚占位符 16"/>
          <p:cNvSpPr>
            <a:spLocks noGrp="1"/>
          </p:cNvSpPr>
          <p:nvPr>
            <p:ph type="ftr" sz="quarter" idx="11"/>
            <p:custDataLst>
              <p:tags r:id="rId4"/>
            </p:custDataLst>
          </p:nvPr>
        </p:nvSpPr>
        <p:spPr>
          <a:xfrm>
            <a:off x="3087000" y="5291528"/>
            <a:ext cx="2970000" cy="2640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6457950" y="5291528"/>
            <a:ext cx="2025000" cy="2640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4"/>
          <a:stretch>
            <a:fillRect/>
          </a:stretch>
        </p:blipFill>
        <p:spPr>
          <a:xfrm>
            <a:off x="2437" y="0"/>
            <a:ext cx="9139126" cy="5715000"/>
          </a:xfrm>
          <a:prstGeom prst="rect">
            <a:avLst/>
          </a:prstGeom>
        </p:spPr>
      </p:pic>
      <p:graphicFrame>
        <p:nvGraphicFramePr>
          <p:cNvPr id="2" name="对象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5" imgW="4445" imgH="4445" progId="TCLayout.ActiveDocument.1">
                  <p:embed/>
                </p:oleObj>
              </mc:Choice>
              <mc:Fallback>
                <p:oleObj name="think-cell Slide" r:id="rId5" imgW="4445" imgH="4445" progId="TCLayout.ActiveDocument.1">
                  <p:embed/>
                  <p:pic>
                    <p:nvPicPr>
                      <p:cNvPr id="2" name="对象 1"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1674" y="-83819"/>
            <a:ext cx="9144000" cy="5709713"/>
          </a:xfrm>
          <a:prstGeom prst="rect">
            <a:avLst/>
          </a:prstGeom>
        </p:spPr>
      </p:pic>
      <p:cxnSp>
        <p:nvCxnSpPr>
          <p:cNvPr id="9" name="直接连接符 8"/>
          <p:cNvCxnSpPr/>
          <p:nvPr userDrawn="1"/>
        </p:nvCxnSpPr>
        <p:spPr>
          <a:xfrm>
            <a:off x="365818" y="732629"/>
            <a:ext cx="0" cy="22376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472440" y="624839"/>
            <a:ext cx="8229600" cy="529671"/>
          </a:xfrm>
          <a:prstGeom prst="rect">
            <a:avLst/>
          </a:prstGeom>
        </p:spPr>
        <p:txBody>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4" imgW="4445" imgH="4445" progId="TCLayout.ActiveDocument.1">
                  <p:embed/>
                </p:oleObj>
              </mc:Choice>
              <mc:Fallback>
                <p:oleObj name="think-cell Slide" r:id="rId4" imgW="4445" imgH="4445" progId="TCLayout.ActiveDocument.1">
                  <p:embed/>
                  <p:pic>
                    <p:nvPicPr>
                      <p:cNvPr id="2" name="对象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标题 3"/>
          <p:cNvSpPr>
            <a:spLocks noGrp="1"/>
          </p:cNvSpPr>
          <p:nvPr>
            <p:ph type="title"/>
          </p:nvPr>
        </p:nvSpPr>
        <p:spPr>
          <a:xfrm>
            <a:off x="472440" y="624839"/>
            <a:ext cx="8229600" cy="529671"/>
          </a:xfrm>
          <a:prstGeom prst="rect">
            <a:avLst/>
          </a:prstGeom>
        </p:spPr>
        <p:txBody>
          <a:bodyPr/>
          <a:lstStyle>
            <a:lvl1pPr>
              <a:defRPr sz="1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4" imgW="4445" imgH="4445" progId="TCLayout.ActiveDocument.1">
                  <p:embed/>
                </p:oleObj>
              </mc:Choice>
              <mc:Fallback>
                <p:oleObj name="think-cell Slide" r:id="rId4" imgW="4445" imgH="4445" progId="TCLayout.ActiveDocument.1">
                  <p:embed/>
                  <p:pic>
                    <p:nvPicPr>
                      <p:cNvPr id="2" name="对象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标题 3"/>
          <p:cNvSpPr>
            <a:spLocks noGrp="1"/>
          </p:cNvSpPr>
          <p:nvPr>
            <p:ph type="title"/>
          </p:nvPr>
        </p:nvSpPr>
        <p:spPr>
          <a:xfrm>
            <a:off x="472440" y="624839"/>
            <a:ext cx="8229600" cy="529671"/>
          </a:xfrm>
          <a:prstGeom prst="rect">
            <a:avLst/>
          </a:prstGeom>
        </p:spPr>
        <p:txBody>
          <a:bodyPr/>
          <a:lstStyle>
            <a:lvl1pPr>
              <a:defRPr sz="1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4" imgW="4445" imgH="4445" progId="TCLayout.ActiveDocument.1">
                  <p:embed/>
                </p:oleObj>
              </mc:Choice>
              <mc:Fallback>
                <p:oleObj name="think-cell Slide" r:id="rId4" imgW="4445" imgH="4445" progId="TCLayout.ActiveDocument.1">
                  <p:embed/>
                  <p:pic>
                    <p:nvPicPr>
                      <p:cNvPr id="5" name="对象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0"/>
          </p:nvPr>
        </p:nvSpPr>
        <p:spPr>
          <a:xfrm>
            <a:off x="628650" y="5296960"/>
            <a:ext cx="2057400" cy="304271"/>
          </a:xfrm>
          <a:prstGeom prst="rect">
            <a:avLst/>
          </a:prstGeom>
        </p:spPr>
        <p:txBody>
          <a:bodyPr/>
          <a:lstStyle/>
          <a:p>
            <a:fld id="{2385C7BD-767B-E14D-9FB2-3B05672BBF75}" type="datetimeFigureOut">
              <a:rPr kumimoji="1" lang="zh-CN" altLang="en-US" smtClean="0"/>
              <a:t>2019/10/21 Monday</a:t>
            </a:fld>
            <a:endParaRPr kumimoji="1" lang="zh-CN" altLang="en-US"/>
          </a:p>
        </p:txBody>
      </p:sp>
      <p:sp>
        <p:nvSpPr>
          <p:cNvPr id="3" name="Footer Placeholder 2"/>
          <p:cNvSpPr>
            <a:spLocks noGrp="1"/>
          </p:cNvSpPr>
          <p:nvPr>
            <p:ph type="ftr" sz="quarter" idx="11"/>
          </p:nvPr>
        </p:nvSpPr>
        <p:spPr>
          <a:xfrm>
            <a:off x="3028950" y="5296960"/>
            <a:ext cx="3086100" cy="304271"/>
          </a:xfrm>
          <a:prstGeom prst="rect">
            <a:avLst/>
          </a:prstGeom>
        </p:spPr>
        <p:txBody>
          <a:bodyPr/>
          <a:lstStyle/>
          <a:p>
            <a:endParaRPr kumimoji="1" lang="zh-CN" altLang="en-US"/>
          </a:p>
        </p:txBody>
      </p:sp>
      <p:sp>
        <p:nvSpPr>
          <p:cNvPr id="4" name="Slide Number Placeholder 3"/>
          <p:cNvSpPr>
            <a:spLocks noGrp="1"/>
          </p:cNvSpPr>
          <p:nvPr>
            <p:ph type="sldNum" sz="quarter" idx="12"/>
          </p:nvPr>
        </p:nvSpPr>
        <p:spPr>
          <a:xfrm>
            <a:off x="6457950" y="5296960"/>
            <a:ext cx="2057400" cy="304271"/>
          </a:xfrm>
          <a:prstGeom prst="rect">
            <a:avLst/>
          </a:prstGeom>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4" imgW="4445" imgH="4445" progId="TCLayout.ActiveDocument.1">
                  <p:embed/>
                </p:oleObj>
              </mc:Choice>
              <mc:Fallback>
                <p:oleObj name="think-cell Slide" r:id="rId4" imgW="4445" imgH="4445" progId="TCLayout.ActiveDocument.1">
                  <p:embed/>
                  <p:pic>
                    <p:nvPicPr>
                      <p:cNvPr id="8" name="对象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29842" y="381000"/>
            <a:ext cx="2949178" cy="133350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822856"/>
            <a:ext cx="4629150" cy="4061354"/>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2" y="1714500"/>
            <a:ext cx="2949178" cy="3176323"/>
          </a:xfrm>
          <a:prstGeom prst="rect">
            <a:avLst/>
          </a:prstGeom>
        </p:spPr>
        <p:txBody>
          <a:bodyPr/>
          <a:lstStyle>
            <a:lvl1pPr marL="0" indent="0">
              <a:buNone/>
              <a:defRPr sz="1200"/>
            </a:lvl1pPr>
            <a:lvl2pPr marL="342265" indent="0">
              <a:buNone/>
              <a:defRPr sz="1050"/>
            </a:lvl2pPr>
            <a:lvl3pPr marL="685165" indent="0">
              <a:buNone/>
              <a:defRPr sz="900"/>
            </a:lvl3pPr>
            <a:lvl4pPr marL="1027430" indent="0">
              <a:buNone/>
              <a:defRPr sz="750"/>
            </a:lvl4pPr>
            <a:lvl5pPr marL="1370330" indent="0">
              <a:buNone/>
              <a:defRPr sz="750"/>
            </a:lvl5pPr>
            <a:lvl6pPr marL="1712595" indent="0">
              <a:buNone/>
              <a:defRPr sz="750"/>
            </a:lvl6pPr>
            <a:lvl7pPr marL="2055495" indent="0">
              <a:buNone/>
              <a:defRPr sz="750"/>
            </a:lvl7pPr>
            <a:lvl8pPr marL="2397760" indent="0">
              <a:buNone/>
              <a:defRPr sz="750"/>
            </a:lvl8pPr>
            <a:lvl9pPr marL="274066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5296960"/>
            <a:ext cx="2057400" cy="304271"/>
          </a:xfrm>
          <a:prstGeom prst="rect">
            <a:avLst/>
          </a:prstGeom>
        </p:spPr>
        <p:txBody>
          <a:bodyPr/>
          <a:lstStyle/>
          <a:p>
            <a:fld id="{2385C7BD-767B-E14D-9FB2-3B05672BBF75}" type="datetimeFigureOut">
              <a:rPr kumimoji="1" lang="zh-CN" altLang="en-US" smtClean="0"/>
              <a:t>2019/10/21 Monday</a:t>
            </a:fld>
            <a:endParaRPr kumimoji="1" lang="zh-CN" altLang="en-US"/>
          </a:p>
        </p:txBody>
      </p:sp>
      <p:sp>
        <p:nvSpPr>
          <p:cNvPr id="6" name="Footer Placeholder 5"/>
          <p:cNvSpPr>
            <a:spLocks noGrp="1"/>
          </p:cNvSpPr>
          <p:nvPr>
            <p:ph type="ftr" sz="quarter" idx="11"/>
          </p:nvPr>
        </p:nvSpPr>
        <p:spPr>
          <a:xfrm>
            <a:off x="3028950" y="5296960"/>
            <a:ext cx="3086100" cy="304271"/>
          </a:xfrm>
          <a:prstGeom prst="rect">
            <a:avLst/>
          </a:prstGeom>
        </p:spPr>
        <p:txBody>
          <a:bodyPr/>
          <a:lstStyle/>
          <a:p>
            <a:endParaRPr kumimoji="1" lang="zh-CN" altLang="en-US"/>
          </a:p>
        </p:txBody>
      </p:sp>
      <p:sp>
        <p:nvSpPr>
          <p:cNvPr id="7" name="Slide Number Placeholder 6"/>
          <p:cNvSpPr>
            <a:spLocks noGrp="1"/>
          </p:cNvSpPr>
          <p:nvPr>
            <p:ph type="sldNum" sz="quarter" idx="12"/>
          </p:nvPr>
        </p:nvSpPr>
        <p:spPr>
          <a:xfrm>
            <a:off x="6457950" y="5296960"/>
            <a:ext cx="2057400" cy="304271"/>
          </a:xfrm>
          <a:prstGeom prst="rect">
            <a:avLst/>
          </a:prstGeom>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4" imgW="4445" imgH="4445" progId="TCLayout.ActiveDocument.1">
                  <p:embed/>
                </p:oleObj>
              </mc:Choice>
              <mc:Fallback>
                <p:oleObj name="think-cell Slide" r:id="rId4" imgW="4445" imgH="4445" progId="TCLayout.ActiveDocument.1">
                  <p:embed/>
                  <p:pic>
                    <p:nvPicPr>
                      <p:cNvPr id="8" name="对象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29842" y="381000"/>
            <a:ext cx="2949178" cy="133350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3887391" y="822856"/>
            <a:ext cx="4629150" cy="4061354"/>
          </a:xfrm>
          <a:prstGeom prst="rect">
            <a:avLst/>
          </a:prstGeom>
        </p:spPr>
        <p:txBody>
          <a:bodyPr anchor="t"/>
          <a:lstStyle>
            <a:lvl1pPr marL="0" indent="0">
              <a:buNone/>
              <a:defRPr sz="2400"/>
            </a:lvl1pPr>
            <a:lvl2pPr marL="342265" indent="0">
              <a:buNone/>
              <a:defRPr sz="2100"/>
            </a:lvl2pPr>
            <a:lvl3pPr marL="685165" indent="0">
              <a:buNone/>
              <a:defRPr sz="1800"/>
            </a:lvl3pPr>
            <a:lvl4pPr marL="1027430" indent="0">
              <a:buNone/>
              <a:defRPr sz="1500"/>
            </a:lvl4pPr>
            <a:lvl5pPr marL="1370330" indent="0">
              <a:buNone/>
              <a:defRPr sz="1500"/>
            </a:lvl5pPr>
            <a:lvl6pPr marL="1712595" indent="0">
              <a:buNone/>
              <a:defRPr sz="1500"/>
            </a:lvl6pPr>
            <a:lvl7pPr marL="2055495" indent="0">
              <a:buNone/>
              <a:defRPr sz="1500"/>
            </a:lvl7pPr>
            <a:lvl8pPr marL="2397760" indent="0">
              <a:buNone/>
              <a:defRPr sz="1500"/>
            </a:lvl8pPr>
            <a:lvl9pPr marL="2740660" indent="0">
              <a:buNone/>
              <a:defRPr sz="15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629842" y="1714500"/>
            <a:ext cx="2949178" cy="3176323"/>
          </a:xfrm>
          <a:prstGeom prst="rect">
            <a:avLst/>
          </a:prstGeom>
        </p:spPr>
        <p:txBody>
          <a:bodyPr/>
          <a:lstStyle>
            <a:lvl1pPr marL="0" indent="0">
              <a:buNone/>
              <a:defRPr sz="1200"/>
            </a:lvl1pPr>
            <a:lvl2pPr marL="342265" indent="0">
              <a:buNone/>
              <a:defRPr sz="1050"/>
            </a:lvl2pPr>
            <a:lvl3pPr marL="685165" indent="0">
              <a:buNone/>
              <a:defRPr sz="900"/>
            </a:lvl3pPr>
            <a:lvl4pPr marL="1027430" indent="0">
              <a:buNone/>
              <a:defRPr sz="750"/>
            </a:lvl4pPr>
            <a:lvl5pPr marL="1370330" indent="0">
              <a:buNone/>
              <a:defRPr sz="750"/>
            </a:lvl5pPr>
            <a:lvl6pPr marL="1712595" indent="0">
              <a:buNone/>
              <a:defRPr sz="750"/>
            </a:lvl6pPr>
            <a:lvl7pPr marL="2055495" indent="0">
              <a:buNone/>
              <a:defRPr sz="750"/>
            </a:lvl7pPr>
            <a:lvl8pPr marL="2397760" indent="0">
              <a:buNone/>
              <a:defRPr sz="750"/>
            </a:lvl8pPr>
            <a:lvl9pPr marL="274066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5296960"/>
            <a:ext cx="2057400" cy="304271"/>
          </a:xfrm>
          <a:prstGeom prst="rect">
            <a:avLst/>
          </a:prstGeom>
        </p:spPr>
        <p:txBody>
          <a:bodyPr/>
          <a:lstStyle/>
          <a:p>
            <a:fld id="{2385C7BD-767B-E14D-9FB2-3B05672BBF75}" type="datetimeFigureOut">
              <a:rPr kumimoji="1" lang="zh-CN" altLang="en-US" smtClean="0"/>
              <a:t>2019/10/21 Monday</a:t>
            </a:fld>
            <a:endParaRPr kumimoji="1" lang="zh-CN" altLang="en-US"/>
          </a:p>
        </p:txBody>
      </p:sp>
      <p:sp>
        <p:nvSpPr>
          <p:cNvPr id="6" name="Footer Placeholder 5"/>
          <p:cNvSpPr>
            <a:spLocks noGrp="1"/>
          </p:cNvSpPr>
          <p:nvPr>
            <p:ph type="ftr" sz="quarter" idx="11"/>
          </p:nvPr>
        </p:nvSpPr>
        <p:spPr>
          <a:xfrm>
            <a:off x="3028950" y="5296960"/>
            <a:ext cx="3086100" cy="304271"/>
          </a:xfrm>
          <a:prstGeom prst="rect">
            <a:avLst/>
          </a:prstGeom>
        </p:spPr>
        <p:txBody>
          <a:bodyPr/>
          <a:lstStyle/>
          <a:p>
            <a:endParaRPr kumimoji="1" lang="zh-CN" altLang="en-US"/>
          </a:p>
        </p:txBody>
      </p:sp>
      <p:sp>
        <p:nvSpPr>
          <p:cNvPr id="7" name="Slide Number Placeholder 6"/>
          <p:cNvSpPr>
            <a:spLocks noGrp="1"/>
          </p:cNvSpPr>
          <p:nvPr>
            <p:ph type="sldNum" sz="quarter" idx="12"/>
          </p:nvPr>
        </p:nvSpPr>
        <p:spPr>
          <a:xfrm>
            <a:off x="6457950" y="5296960"/>
            <a:ext cx="2057400" cy="304271"/>
          </a:xfrm>
          <a:prstGeom prst="rect">
            <a:avLst/>
          </a:prstGeom>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4" imgW="4445" imgH="4445" progId="TCLayout.ActiveDocument.1">
                  <p:embed/>
                </p:oleObj>
              </mc:Choice>
              <mc:Fallback>
                <p:oleObj name="think-cell Slide" r:id="rId4" imgW="4445" imgH="4445" progId="TCLayout.ActiveDocument.1">
                  <p:embed/>
                  <p:pic>
                    <p:nvPicPr>
                      <p:cNvPr id="7" name="对象 6"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28650" y="304271"/>
            <a:ext cx="7886700" cy="1104636"/>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521354"/>
            <a:ext cx="7886700" cy="362611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28650" y="5296960"/>
            <a:ext cx="2057400" cy="304271"/>
          </a:xfrm>
          <a:prstGeom prst="rect">
            <a:avLst/>
          </a:prstGeom>
        </p:spPr>
        <p:txBody>
          <a:bodyPr/>
          <a:lstStyle/>
          <a:p>
            <a:fld id="{2385C7BD-767B-E14D-9FB2-3B05672BBF75}" type="datetimeFigureOut">
              <a:rPr kumimoji="1" lang="zh-CN" altLang="en-US" smtClean="0"/>
              <a:t>2019/10/21 Monday</a:t>
            </a:fld>
            <a:endParaRPr kumimoji="1" lang="zh-CN" altLang="en-US"/>
          </a:p>
        </p:txBody>
      </p:sp>
      <p:sp>
        <p:nvSpPr>
          <p:cNvPr id="5" name="Footer Placeholder 4"/>
          <p:cNvSpPr>
            <a:spLocks noGrp="1"/>
          </p:cNvSpPr>
          <p:nvPr>
            <p:ph type="ftr" sz="quarter" idx="11"/>
          </p:nvPr>
        </p:nvSpPr>
        <p:spPr>
          <a:xfrm>
            <a:off x="3028950" y="5296960"/>
            <a:ext cx="3086100" cy="304271"/>
          </a:xfrm>
          <a:prstGeom prst="rect">
            <a:avLst/>
          </a:prstGeom>
        </p:spPr>
        <p:txBody>
          <a:bodyPr/>
          <a:lstStyle/>
          <a:p>
            <a:endParaRPr kumimoji="1" lang="zh-CN" altLang="en-US"/>
          </a:p>
        </p:txBody>
      </p:sp>
      <p:sp>
        <p:nvSpPr>
          <p:cNvPr id="6" name="Slide Number Placeholder 5"/>
          <p:cNvSpPr>
            <a:spLocks noGrp="1"/>
          </p:cNvSpPr>
          <p:nvPr>
            <p:ph type="sldNum" sz="quarter" idx="12"/>
          </p:nvPr>
        </p:nvSpPr>
        <p:spPr>
          <a:xfrm>
            <a:off x="6457950" y="5296960"/>
            <a:ext cx="2057400" cy="304271"/>
          </a:xfrm>
          <a:prstGeom prst="rect">
            <a:avLst/>
          </a:prstGeom>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4" imgW="4445" imgH="4445" progId="TCLayout.ActiveDocument.1">
                  <p:embed/>
                </p:oleObj>
              </mc:Choice>
              <mc:Fallback>
                <p:oleObj name="think-cell Slide" r:id="rId4" imgW="4445" imgH="4445" progId="TCLayout.ActiveDocument.1">
                  <p:embed/>
                  <p:pic>
                    <p:nvPicPr>
                      <p:cNvPr id="7" name="对象 6"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Vertical Title 1"/>
          <p:cNvSpPr>
            <a:spLocks noGrp="1"/>
          </p:cNvSpPr>
          <p:nvPr>
            <p:ph type="title" orient="vert"/>
          </p:nvPr>
        </p:nvSpPr>
        <p:spPr>
          <a:xfrm>
            <a:off x="6543675" y="304272"/>
            <a:ext cx="1971675" cy="484319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04272"/>
            <a:ext cx="5800725" cy="484319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28650" y="5296960"/>
            <a:ext cx="2057400" cy="304271"/>
          </a:xfrm>
          <a:prstGeom prst="rect">
            <a:avLst/>
          </a:prstGeom>
        </p:spPr>
        <p:txBody>
          <a:bodyPr/>
          <a:lstStyle/>
          <a:p>
            <a:fld id="{2385C7BD-767B-E14D-9FB2-3B05672BBF75}" type="datetimeFigureOut">
              <a:rPr kumimoji="1" lang="zh-CN" altLang="en-US" smtClean="0"/>
              <a:t>2019/10/21 Monday</a:t>
            </a:fld>
            <a:endParaRPr kumimoji="1" lang="zh-CN" altLang="en-US"/>
          </a:p>
        </p:txBody>
      </p:sp>
      <p:sp>
        <p:nvSpPr>
          <p:cNvPr id="5" name="Footer Placeholder 4"/>
          <p:cNvSpPr>
            <a:spLocks noGrp="1"/>
          </p:cNvSpPr>
          <p:nvPr>
            <p:ph type="ftr" sz="quarter" idx="11"/>
          </p:nvPr>
        </p:nvSpPr>
        <p:spPr>
          <a:xfrm>
            <a:off x="3028950" y="5296960"/>
            <a:ext cx="3086100" cy="304271"/>
          </a:xfrm>
          <a:prstGeom prst="rect">
            <a:avLst/>
          </a:prstGeom>
        </p:spPr>
        <p:txBody>
          <a:bodyPr/>
          <a:lstStyle/>
          <a:p>
            <a:endParaRPr kumimoji="1" lang="zh-CN" altLang="en-US"/>
          </a:p>
        </p:txBody>
      </p:sp>
      <p:sp>
        <p:nvSpPr>
          <p:cNvPr id="6" name="Slide Number Placeholder 5"/>
          <p:cNvSpPr>
            <a:spLocks noGrp="1"/>
          </p:cNvSpPr>
          <p:nvPr>
            <p:ph type="sldNum" sz="quarter" idx="12"/>
          </p:nvPr>
        </p:nvSpPr>
        <p:spPr>
          <a:xfrm>
            <a:off x="6457950" y="5296960"/>
            <a:ext cx="2057400" cy="304271"/>
          </a:xfrm>
          <a:prstGeom prst="rect">
            <a:avLst/>
          </a:prstGeom>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16E8A"/>
            </a:gs>
            <a:gs pos="48000">
              <a:srgbClr val="041A40"/>
            </a:gs>
            <a:gs pos="73000">
              <a:srgbClr val="041A40"/>
            </a:gs>
            <a:gs pos="97000">
              <a:srgbClr val="041A40"/>
            </a:gs>
          </a:gsLst>
          <a:path path="circle">
            <a:fillToRect l="50000" t="50000" r="50000" b="50000"/>
          </a:path>
          <a:tileRect/>
        </a:gradFill>
        <a:effectLst/>
      </p:bgPr>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17" imgW="4445" imgH="4445" progId="TCLayout.ActiveDocument.1">
                  <p:embed/>
                </p:oleObj>
              </mc:Choice>
              <mc:Fallback>
                <p:oleObj name="think-cell Slide" r:id="rId17" imgW="4445" imgH="4445" progId="TCLayout.ActiveDocument.1">
                  <p:embed/>
                  <p:pic>
                    <p:nvPicPr>
                      <p:cNvPr id="2" name="对象 1" hidden="1"/>
                      <p:cNvPicPr/>
                      <p:nvPr/>
                    </p:nvPicPr>
                    <p:blipFill>
                      <a:blip r:embed="rId18"/>
                      <a:stretch>
                        <a:fillRect/>
                      </a:stretch>
                    </p:blipFill>
                    <p:spPr>
                      <a:xfrm>
                        <a:off x="1588" y="1588"/>
                        <a:ext cx="1588" cy="1588"/>
                      </a:xfrm>
                      <a:prstGeom prst="rect">
                        <a:avLst/>
                      </a:prstGeom>
                    </p:spPr>
                  </p:pic>
                </p:oleObj>
              </mc:Fallback>
            </mc:AlternateContent>
          </a:graphicData>
        </a:graphic>
      </p:graphicFrame>
      <p:pic>
        <p:nvPicPr>
          <p:cNvPr id="7" name="图片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561" y="0"/>
            <a:ext cx="9144000" cy="5709713"/>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165" rtl="0" eaLnBrk="1" latinLnBrk="0" hangingPunct="1">
        <a:lnSpc>
          <a:spcPct val="90000"/>
        </a:lnSpc>
        <a:spcBef>
          <a:spcPct val="0"/>
        </a:spcBef>
        <a:buNone/>
        <a:defRPr sz="3295" kern="1200">
          <a:solidFill>
            <a:schemeClr val="tx1"/>
          </a:solidFill>
          <a:latin typeface="+mj-lt"/>
          <a:ea typeface="+mj-ea"/>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3715"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615"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888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178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404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631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6921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147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165" rtl="0" eaLnBrk="1" latinLnBrk="0" hangingPunct="1">
        <a:defRPr sz="1350" kern="1200">
          <a:solidFill>
            <a:schemeClr val="tx1"/>
          </a:solidFill>
          <a:latin typeface="+mn-lt"/>
          <a:ea typeface="+mn-ea"/>
          <a:cs typeface="+mn-cs"/>
        </a:defRPr>
      </a:lvl1pPr>
      <a:lvl2pPr marL="342265" algn="l" defTabSz="685165" rtl="0" eaLnBrk="1" latinLnBrk="0" hangingPunct="1">
        <a:defRPr sz="1350" kern="1200">
          <a:solidFill>
            <a:schemeClr val="tx1"/>
          </a:solidFill>
          <a:latin typeface="+mn-lt"/>
          <a:ea typeface="+mn-ea"/>
          <a:cs typeface="+mn-cs"/>
        </a:defRPr>
      </a:lvl2pPr>
      <a:lvl3pPr marL="685165" algn="l" defTabSz="685165" rtl="0" eaLnBrk="1" latinLnBrk="0" hangingPunct="1">
        <a:defRPr sz="1350" kern="1200">
          <a:solidFill>
            <a:schemeClr val="tx1"/>
          </a:solidFill>
          <a:latin typeface="+mn-lt"/>
          <a:ea typeface="+mn-ea"/>
          <a:cs typeface="+mn-cs"/>
        </a:defRPr>
      </a:lvl3pPr>
      <a:lvl4pPr marL="1027430" algn="l" defTabSz="685165" rtl="0" eaLnBrk="1" latinLnBrk="0" hangingPunct="1">
        <a:defRPr sz="1350" kern="1200">
          <a:solidFill>
            <a:schemeClr val="tx1"/>
          </a:solidFill>
          <a:latin typeface="+mn-lt"/>
          <a:ea typeface="+mn-ea"/>
          <a:cs typeface="+mn-cs"/>
        </a:defRPr>
      </a:lvl4pPr>
      <a:lvl5pPr marL="1370330" algn="l" defTabSz="685165" rtl="0" eaLnBrk="1" latinLnBrk="0" hangingPunct="1">
        <a:defRPr sz="1350" kern="1200">
          <a:solidFill>
            <a:schemeClr val="tx1"/>
          </a:solidFill>
          <a:latin typeface="+mn-lt"/>
          <a:ea typeface="+mn-ea"/>
          <a:cs typeface="+mn-cs"/>
        </a:defRPr>
      </a:lvl5pPr>
      <a:lvl6pPr marL="1712595" algn="l" defTabSz="685165" rtl="0" eaLnBrk="1" latinLnBrk="0" hangingPunct="1">
        <a:defRPr sz="1350" kern="1200">
          <a:solidFill>
            <a:schemeClr val="tx1"/>
          </a:solidFill>
          <a:latin typeface="+mn-lt"/>
          <a:ea typeface="+mn-ea"/>
          <a:cs typeface="+mn-cs"/>
        </a:defRPr>
      </a:lvl6pPr>
      <a:lvl7pPr marL="2055495" algn="l" defTabSz="685165" rtl="0" eaLnBrk="1" latinLnBrk="0" hangingPunct="1">
        <a:defRPr sz="1350" kern="1200">
          <a:solidFill>
            <a:schemeClr val="tx1"/>
          </a:solidFill>
          <a:latin typeface="+mn-lt"/>
          <a:ea typeface="+mn-ea"/>
          <a:cs typeface="+mn-cs"/>
        </a:defRPr>
      </a:lvl7pPr>
      <a:lvl8pPr marL="2397760" algn="l" defTabSz="685165" rtl="0" eaLnBrk="1" latinLnBrk="0" hangingPunct="1">
        <a:defRPr sz="1350" kern="1200">
          <a:solidFill>
            <a:schemeClr val="tx1"/>
          </a:solidFill>
          <a:latin typeface="+mn-lt"/>
          <a:ea typeface="+mn-ea"/>
          <a:cs typeface="+mn-cs"/>
        </a:defRPr>
      </a:lvl8pPr>
      <a:lvl9pPr marL="274066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image" Target="../media/image27.jpeg"/><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4.pn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142593"/>
            <a:ext cx="7886700" cy="1104636"/>
          </a:xfrm>
        </p:spPr>
        <p:txBody>
          <a:bodyPr/>
          <a:lstStyle/>
          <a:p>
            <a:r>
              <a:rPr lang="zh-CN" altLang="en-US" dirty="0"/>
              <a:t>深圳盛灿科技股份有限公司</a:t>
            </a:r>
            <a:br>
              <a:rPr lang="en-US" altLang="zh-CN" dirty="0"/>
            </a:br>
            <a:r>
              <a:rPr lang="en-US" altLang="zh-CN" b="0" dirty="0"/>
              <a:t>——</a:t>
            </a:r>
            <a:r>
              <a:rPr lang="zh-CN" altLang="en-US" sz="2800" b="0" dirty="0"/>
              <a:t>企业介绍</a:t>
            </a:r>
            <a:r>
              <a:rPr lang="en-US" altLang="zh-CN" b="0" dirty="0"/>
              <a:t>——</a:t>
            </a:r>
            <a:endParaRPr lang="zh-CN" altLang="en-US" b="0" dirty="0"/>
          </a:p>
        </p:txBody>
      </p:sp>
      <p:sp>
        <p:nvSpPr>
          <p:cNvPr id="4" name="object 3"/>
          <p:cNvSpPr/>
          <p:nvPr/>
        </p:nvSpPr>
        <p:spPr>
          <a:xfrm>
            <a:off x="7376511" y="240760"/>
            <a:ext cx="1352550" cy="27812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472440" y="624839"/>
            <a:ext cx="8229600" cy="381000"/>
          </a:xfrm>
          <a:prstGeom prst="rect">
            <a:avLst/>
          </a:prstGeom>
        </p:spPr>
        <p:txBody>
          <a:bodyPr vert="horz" wrap="square" lIns="0" tIns="12065" rIns="0" bIns="0" rtlCol="0">
            <a:spAutoFit/>
          </a:bodyPr>
          <a:lstStyle/>
          <a:p>
            <a:pPr marL="12700">
              <a:lnSpc>
                <a:spcPct val="100000"/>
              </a:lnSpc>
              <a:spcBef>
                <a:spcPts val="95"/>
              </a:spcBef>
            </a:pPr>
            <a:r>
              <a:rPr lang="zh-CN" altLang="en-US" dirty="0">
                <a:solidFill>
                  <a:srgbClr val="FFFFFF"/>
                </a:solidFill>
                <a:latin typeface="微软雅黑" panose="020B0503020204020204" pitchFamily="34" charset="-122"/>
                <a:ea typeface="微软雅黑" panose="020B0503020204020204" pitchFamily="34" charset="-122"/>
                <a:cs typeface="Noto Sans CJK JP Regular"/>
              </a:rPr>
              <a:t>盛灿科技再次荣获微信支付行业创新大奖</a:t>
            </a:r>
          </a:p>
        </p:txBody>
      </p:sp>
      <p:sp>
        <p:nvSpPr>
          <p:cNvPr id="14" name="object 2"/>
          <p:cNvSpPr/>
          <p:nvPr/>
        </p:nvSpPr>
        <p:spPr>
          <a:xfrm>
            <a:off x="782655" y="3079073"/>
            <a:ext cx="1482565" cy="1425126"/>
          </a:xfrm>
          <a:custGeom>
            <a:avLst/>
            <a:gdLst/>
            <a:ahLst/>
            <a:cxnLst/>
            <a:rect l="l" t="t" r="r" b="b"/>
            <a:pathLst>
              <a:path w="2081530" h="2000885">
                <a:moveTo>
                  <a:pt x="0" y="2000631"/>
                </a:moveTo>
                <a:lnTo>
                  <a:pt x="2081402" y="2000631"/>
                </a:lnTo>
                <a:lnTo>
                  <a:pt x="2081402" y="0"/>
                </a:lnTo>
                <a:lnTo>
                  <a:pt x="0" y="0"/>
                </a:lnTo>
                <a:lnTo>
                  <a:pt x="0" y="2000631"/>
                </a:lnTo>
                <a:close/>
              </a:path>
            </a:pathLst>
          </a:custGeom>
          <a:ln w="28956">
            <a:solidFill>
              <a:srgbClr val="538ED3"/>
            </a:solidFill>
          </a:ln>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15" name="object 3"/>
          <p:cNvSpPr/>
          <p:nvPr/>
        </p:nvSpPr>
        <p:spPr>
          <a:xfrm>
            <a:off x="1952787" y="2919474"/>
            <a:ext cx="1587303" cy="1286765"/>
          </a:xfrm>
          <a:custGeom>
            <a:avLst/>
            <a:gdLst/>
            <a:ahLst/>
            <a:cxnLst/>
            <a:rect l="l" t="t" r="r" b="b"/>
            <a:pathLst>
              <a:path w="3094990" h="2034539">
                <a:moveTo>
                  <a:pt x="0" y="2034159"/>
                </a:moveTo>
                <a:lnTo>
                  <a:pt x="3094735" y="2034159"/>
                </a:lnTo>
                <a:lnTo>
                  <a:pt x="3094735" y="0"/>
                </a:lnTo>
                <a:lnTo>
                  <a:pt x="0" y="0"/>
                </a:lnTo>
                <a:lnTo>
                  <a:pt x="0" y="2034159"/>
                </a:lnTo>
                <a:close/>
              </a:path>
            </a:pathLst>
          </a:custGeom>
          <a:ln w="28956">
            <a:solidFill>
              <a:srgbClr val="538ED3"/>
            </a:solidFill>
          </a:ln>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16" name="object 4"/>
          <p:cNvSpPr/>
          <p:nvPr/>
        </p:nvSpPr>
        <p:spPr>
          <a:xfrm>
            <a:off x="1952787" y="1333609"/>
            <a:ext cx="2204400" cy="1450001"/>
          </a:xfrm>
          <a:custGeom>
            <a:avLst/>
            <a:gdLst/>
            <a:ahLst/>
            <a:cxnLst/>
            <a:rect l="l" t="t" r="r" b="b"/>
            <a:pathLst>
              <a:path w="3094990" h="2035810">
                <a:moveTo>
                  <a:pt x="0" y="2035682"/>
                </a:moveTo>
                <a:lnTo>
                  <a:pt x="3094735" y="2035682"/>
                </a:lnTo>
                <a:lnTo>
                  <a:pt x="3094735" y="0"/>
                </a:lnTo>
                <a:lnTo>
                  <a:pt x="0" y="0"/>
                </a:lnTo>
                <a:lnTo>
                  <a:pt x="0" y="2035682"/>
                </a:lnTo>
                <a:close/>
              </a:path>
            </a:pathLst>
          </a:custGeom>
          <a:ln w="28956">
            <a:solidFill>
              <a:srgbClr val="538ED3"/>
            </a:solidFill>
          </a:ln>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grpSp>
        <p:nvGrpSpPr>
          <p:cNvPr id="2" name="组合 1"/>
          <p:cNvGrpSpPr/>
          <p:nvPr/>
        </p:nvGrpSpPr>
        <p:grpSpPr>
          <a:xfrm>
            <a:off x="4420422" y="1393091"/>
            <a:ext cx="4029339" cy="2818130"/>
            <a:chOff x="4340088" y="1533931"/>
            <a:chExt cx="4029339" cy="2818130"/>
          </a:xfrm>
        </p:grpSpPr>
        <p:sp>
          <p:nvSpPr>
            <p:cNvPr id="22" name="object 13"/>
            <p:cNvSpPr txBox="1"/>
            <p:nvPr/>
          </p:nvSpPr>
          <p:spPr>
            <a:xfrm>
              <a:off x="4340088" y="1533931"/>
              <a:ext cx="3916270" cy="2818130"/>
            </a:xfrm>
            <a:prstGeom prst="rect">
              <a:avLst/>
            </a:prstGeom>
          </p:spPr>
          <p:txBody>
            <a:bodyPr vert="horz" wrap="square" lIns="0" tIns="12700" rIns="0" bIns="0" rtlCol="0">
              <a:spAutoFit/>
            </a:bodyPr>
            <a:lstStyle/>
            <a:p>
              <a:pPr marL="241300" marR="5080" indent="-228600">
                <a:lnSpc>
                  <a:spcPct val="150000"/>
                </a:lnSpc>
                <a:spcBef>
                  <a:spcPts val="100"/>
                </a:spcBef>
                <a:buClr>
                  <a:srgbClr val="00B0F0"/>
                </a:buClr>
                <a:buFont typeface="Wingdings" panose="05000000000000000000"/>
                <a:buChar char=""/>
                <a:tabLst>
                  <a:tab pos="241300" algn="l"/>
                </a:tabLst>
              </a:pPr>
              <a:r>
                <a:rPr sz="1100" spc="35" dirty="0">
                  <a:solidFill>
                    <a:schemeClr val="tx1">
                      <a:lumMod val="85000"/>
                    </a:schemeClr>
                  </a:solidFill>
                  <a:latin typeface="微软雅黑" panose="020B0503020204020204" pitchFamily="34" charset="-122"/>
                  <a:ea typeface="微软雅黑" panose="020B0503020204020204" pitchFamily="34" charset="-122"/>
                </a:rPr>
                <a:t>主题为“全新天地”的2019微信支付合作伙伴大会在广州保利洲际酒店拉开帷幕，会议吸引了3000余名支付行业及服务商企业代表参加。会上，中国农业银行与深圳盛灿科技股份有限公司联手打造的智慧教育云缴费平台荣获由微信支付团队颁发的“行业创新奖”。 凭借广泛的服务地区，安全便捷高效的产品表现，以及成熟的商业模式和优质的客户基础，有效推动了合作区域的教育行业的产业互联网化，农业银行与盛灿科技联手打造的智慧教育云缴费平台，在众多参赛案例中脱颖而出，成为微信支付在智慧教育行业的标案行业解决方案</a:t>
              </a:r>
            </a:p>
            <a:p>
              <a:pPr marL="241300" marR="5080" indent="-228600">
                <a:lnSpc>
                  <a:spcPct val="150000"/>
                </a:lnSpc>
                <a:spcBef>
                  <a:spcPts val="100"/>
                </a:spcBef>
                <a:buClr>
                  <a:srgbClr val="00B0F0"/>
                </a:buClr>
                <a:buFont typeface="Wingdings" panose="05000000000000000000"/>
                <a:buChar char=""/>
                <a:tabLst>
                  <a:tab pos="241300" algn="l"/>
                </a:tabLst>
              </a:pPr>
              <a:endParaRPr lang="en-US" altLang="zh-CN" sz="1100" dirty="0">
                <a:solidFill>
                  <a:schemeClr val="tx2">
                    <a:lumMod val="90000"/>
                  </a:schemeClr>
                </a:solidFill>
                <a:latin typeface="微软雅黑" panose="020B0503020204020204" pitchFamily="34" charset="-122"/>
                <a:ea typeface="微软雅黑" panose="020B0503020204020204" pitchFamily="34" charset="-122"/>
              </a:endParaRPr>
            </a:p>
          </p:txBody>
        </p:sp>
        <p:sp>
          <p:nvSpPr>
            <p:cNvPr id="23" name="object 14"/>
            <p:cNvSpPr txBox="1"/>
            <p:nvPr/>
          </p:nvSpPr>
          <p:spPr>
            <a:xfrm>
              <a:off x="4340088" y="3492619"/>
              <a:ext cx="4029339" cy="236860"/>
            </a:xfrm>
            <a:prstGeom prst="rect">
              <a:avLst/>
            </a:prstGeom>
          </p:spPr>
          <p:txBody>
            <a:bodyPr vert="horz" wrap="square" lIns="0" tIns="12700" rIns="0" bIns="0" rtlCol="0">
              <a:spAutoFit/>
            </a:bodyPr>
            <a:lstStyle/>
            <a:p>
              <a:pPr marL="241300" marR="5080" indent="-228600">
                <a:lnSpc>
                  <a:spcPct val="150000"/>
                </a:lnSpc>
                <a:spcBef>
                  <a:spcPts val="100"/>
                </a:spcBef>
                <a:buClr>
                  <a:srgbClr val="00469B"/>
                </a:buClr>
                <a:buFont typeface="Wingdings" panose="05000000000000000000"/>
                <a:buChar char=""/>
                <a:tabLst>
                  <a:tab pos="241300" algn="l"/>
                </a:tabLst>
              </a:pPr>
              <a:endParaRPr lang="en-US" altLang="zh-CN" sz="1100" spc="35" dirty="0">
                <a:solidFill>
                  <a:schemeClr val="tx1">
                    <a:lumMod val="85000"/>
                  </a:schemeClr>
                </a:solidFill>
                <a:latin typeface="微软雅黑" panose="020B0503020204020204" pitchFamily="34" charset="-122"/>
                <a:ea typeface="微软雅黑" panose="020B0503020204020204" pitchFamily="34" charset="-122"/>
              </a:endParaRPr>
            </a:p>
          </p:txBody>
        </p:sp>
      </p:grpSp>
      <p:sp>
        <p:nvSpPr>
          <p:cNvPr id="21" name="object 12"/>
          <p:cNvSpPr/>
          <p:nvPr/>
        </p:nvSpPr>
        <p:spPr>
          <a:xfrm>
            <a:off x="860796" y="1785792"/>
            <a:ext cx="475344" cy="475344"/>
          </a:xfrm>
          <a:custGeom>
            <a:avLst/>
            <a:gdLst/>
            <a:ahLst/>
            <a:cxnLst/>
            <a:rect l="l" t="t" r="r" b="b"/>
            <a:pathLst>
              <a:path w="667385" h="667385">
                <a:moveTo>
                  <a:pt x="334467" y="0"/>
                </a:moveTo>
                <a:lnTo>
                  <a:pt x="0" y="334518"/>
                </a:lnTo>
                <a:lnTo>
                  <a:pt x="332600" y="667131"/>
                </a:lnTo>
                <a:lnTo>
                  <a:pt x="667004" y="332613"/>
                </a:lnTo>
                <a:lnTo>
                  <a:pt x="334467" y="0"/>
                </a:lnTo>
                <a:close/>
              </a:path>
            </a:pathLst>
          </a:custGeom>
          <a:solidFill>
            <a:srgbClr val="538ED3"/>
          </a:solid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20" name="object 11"/>
          <p:cNvSpPr/>
          <p:nvPr/>
        </p:nvSpPr>
        <p:spPr>
          <a:xfrm>
            <a:off x="3898485" y="2888537"/>
            <a:ext cx="258250" cy="258250"/>
          </a:xfrm>
          <a:custGeom>
            <a:avLst/>
            <a:gdLst/>
            <a:ahLst/>
            <a:cxnLst/>
            <a:rect l="l" t="t" r="r" b="b"/>
            <a:pathLst>
              <a:path w="362585" h="362585">
                <a:moveTo>
                  <a:pt x="181737" y="0"/>
                </a:moveTo>
                <a:lnTo>
                  <a:pt x="0" y="181737"/>
                </a:lnTo>
                <a:lnTo>
                  <a:pt x="180721" y="362458"/>
                </a:lnTo>
                <a:lnTo>
                  <a:pt x="362458" y="180721"/>
                </a:lnTo>
                <a:lnTo>
                  <a:pt x="181737" y="0"/>
                </a:lnTo>
                <a:close/>
              </a:path>
            </a:pathLst>
          </a:custGeom>
          <a:solidFill>
            <a:srgbClr val="538ED3"/>
          </a:solid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17" name="object 3"/>
          <p:cNvSpPr/>
          <p:nvPr/>
        </p:nvSpPr>
        <p:spPr>
          <a:xfrm>
            <a:off x="7454002" y="5138225"/>
            <a:ext cx="1352550" cy="278129"/>
          </a:xfrm>
          <a:prstGeom prst="rect">
            <a:avLst/>
          </a:prstGeom>
          <a:blipFill>
            <a:blip r:embed="rId2" cstate="print"/>
            <a:stretch>
              <a:fillRect/>
            </a:stretch>
          </a:blipFill>
        </p:spPr>
        <p:txBody>
          <a:bodyPr wrap="square" lIns="0" tIns="0" rIns="0" bIns="0" rtlCol="0"/>
          <a:lstStyle/>
          <a:p>
            <a:endParaRPr/>
          </a:p>
        </p:txBody>
      </p:sp>
      <p:pic>
        <p:nvPicPr>
          <p:cNvPr id="4" name="图片 3"/>
          <p:cNvPicPr>
            <a:picLocks noChangeAspect="1"/>
          </p:cNvPicPr>
          <p:nvPr/>
        </p:nvPicPr>
        <p:blipFill>
          <a:blip r:embed="rId3"/>
          <a:stretch>
            <a:fillRect/>
          </a:stretch>
        </p:blipFill>
        <p:spPr>
          <a:xfrm>
            <a:off x="1409065" y="1333500"/>
            <a:ext cx="2489200" cy="1659890"/>
          </a:xfrm>
          <a:prstGeom prst="rect">
            <a:avLst/>
          </a:prstGeom>
        </p:spPr>
      </p:pic>
      <p:pic>
        <p:nvPicPr>
          <p:cNvPr id="5" name="图片 4"/>
          <p:cNvPicPr>
            <a:picLocks noChangeAspect="1"/>
          </p:cNvPicPr>
          <p:nvPr/>
        </p:nvPicPr>
        <p:blipFill>
          <a:blip r:embed="rId4"/>
          <a:stretch>
            <a:fillRect/>
          </a:stretch>
        </p:blipFill>
        <p:spPr>
          <a:xfrm>
            <a:off x="84455" y="2993390"/>
            <a:ext cx="3566795" cy="13582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397059" y="4663441"/>
            <a:ext cx="2878018" cy="309315"/>
          </a:xfrm>
          <a:prstGeom prst="rect">
            <a:avLst/>
          </a:prstGeom>
        </p:spPr>
        <p:txBody>
          <a:bodyPr wrap="square" lIns="68580" tIns="34290" rIns="68580" bIns="34290">
            <a:spAutoFit/>
          </a:bodyPr>
          <a:lstStyle/>
          <a:p>
            <a:pPr>
              <a:lnSpc>
                <a:spcPct val="130000"/>
              </a:lnSpc>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上海纪联物业管理有限公司长沙分公司</a:t>
            </a:r>
          </a:p>
        </p:txBody>
      </p:sp>
      <p:pic>
        <p:nvPicPr>
          <p:cNvPr id="2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6579" y="2929672"/>
            <a:ext cx="2901146" cy="163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bject 3"/>
          <p:cNvSpPr/>
          <p:nvPr/>
        </p:nvSpPr>
        <p:spPr>
          <a:xfrm>
            <a:off x="7454002" y="5138225"/>
            <a:ext cx="1352550" cy="278129"/>
          </a:xfrm>
          <a:prstGeom prst="rect">
            <a:avLst/>
          </a:prstGeom>
          <a:blipFill>
            <a:blip r:embed="rId3" cstate="print"/>
            <a:stretch>
              <a:fillRect/>
            </a:stretch>
          </a:blipFill>
        </p:spPr>
        <p:txBody>
          <a:bodyPr wrap="square" lIns="0" tIns="0" rIns="0" bIns="0" rtlCol="0"/>
          <a:lstStyle/>
          <a:p>
            <a:endParaRPr/>
          </a:p>
        </p:txBody>
      </p:sp>
      <p:pic>
        <p:nvPicPr>
          <p:cNvPr id="15" name="图片 3" descr="C:\Users\Miss.ZZZZ\Desktop\微信图片_20180525142944.jpg微信图片_20180525142944"/>
          <p:cNvPicPr>
            <a:picLocks noChangeAspect="1"/>
          </p:cNvPicPr>
          <p:nvPr/>
        </p:nvPicPr>
        <p:blipFill>
          <a:blip r:embed="rId4"/>
          <a:srcRect/>
          <a:stretch>
            <a:fillRect/>
          </a:stretch>
        </p:blipFill>
        <p:spPr>
          <a:xfrm>
            <a:off x="4850592" y="2952734"/>
            <a:ext cx="3188162" cy="1624744"/>
          </a:xfrm>
          <a:prstGeom prst="rect">
            <a:avLst/>
          </a:prstGeom>
          <a:noFill/>
          <a:ln w="9525">
            <a:noFill/>
          </a:ln>
        </p:spPr>
      </p:pic>
      <p:sp>
        <p:nvSpPr>
          <p:cNvPr id="19" name="矩形 18"/>
          <p:cNvSpPr/>
          <p:nvPr/>
        </p:nvSpPr>
        <p:spPr>
          <a:xfrm>
            <a:off x="5529038" y="4663441"/>
            <a:ext cx="1943149" cy="309315"/>
          </a:xfrm>
          <a:prstGeom prst="rect">
            <a:avLst/>
          </a:prstGeom>
        </p:spPr>
        <p:txBody>
          <a:bodyPr wrap="square" lIns="68580" tIns="34290" rIns="68580" bIns="34290">
            <a:spAutoFit/>
          </a:bodyPr>
          <a:lstStyle/>
          <a:p>
            <a:pPr>
              <a:lnSpc>
                <a:spcPct val="130000"/>
              </a:lnSpc>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长沙市“听香水榭”小区</a:t>
            </a:r>
          </a:p>
        </p:txBody>
      </p:sp>
      <p:sp>
        <p:nvSpPr>
          <p:cNvPr id="17" name="矩形 16"/>
          <p:cNvSpPr/>
          <p:nvPr/>
        </p:nvSpPr>
        <p:spPr>
          <a:xfrm>
            <a:off x="5529038" y="2612855"/>
            <a:ext cx="1831271" cy="253916"/>
          </a:xfrm>
          <a:prstGeom prst="rect">
            <a:avLst/>
          </a:prstGeom>
        </p:spPr>
        <p:txBody>
          <a:bodyPr wrap="none" lIns="68580" tIns="34290" rIns="68580" bIns="34290">
            <a:spAutoFit/>
          </a:bodyPr>
          <a:lstStyle/>
          <a:p>
            <a:pP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海口市“华府蓝湾”小区</a:t>
            </a: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0592" y="962353"/>
            <a:ext cx="3199192" cy="1599596"/>
          </a:xfrm>
          <a:prstGeom prst="rect">
            <a:avLst/>
          </a:prstGeom>
        </p:spPr>
      </p:pic>
      <p:sp>
        <p:nvSpPr>
          <p:cNvPr id="24" name="文本框 23"/>
          <p:cNvSpPr txBox="1"/>
          <p:nvPr/>
        </p:nvSpPr>
        <p:spPr>
          <a:xfrm>
            <a:off x="723958" y="1345874"/>
            <a:ext cx="3771841" cy="923330"/>
          </a:xfrm>
          <a:prstGeom prst="rect">
            <a:avLst/>
          </a:prstGeom>
          <a:noFill/>
        </p:spPr>
        <p:txBody>
          <a:bodyPr wrap="square" rtlCol="0">
            <a:spAutoFit/>
          </a:bodyPr>
          <a:lstStyle/>
          <a:p>
            <a:pPr marL="171450" indent="-171450">
              <a:lnSpc>
                <a:spcPct val="150000"/>
              </a:lnSpc>
              <a:buFont typeface="Wingdings" panose="05000000000000000000" pitchFamily="2" charset="2"/>
              <a:buChar char="n"/>
            </a:pPr>
            <a:r>
              <a:rPr lang="zh-CN" altLang="zh-CN" sz="1200" dirty="0">
                <a:solidFill>
                  <a:schemeClr val="tx1">
                    <a:lumMod val="95000"/>
                  </a:schemeClr>
                </a:solidFill>
                <a:latin typeface="微软雅黑" panose="020B0503020204020204" pitchFamily="34" charset="-122"/>
                <a:ea typeface="微软雅黑" panose="020B0503020204020204" pitchFamily="34" charset="-122"/>
              </a:rPr>
              <a:t>智慧</a:t>
            </a:r>
            <a:r>
              <a:rPr lang="zh-CN" altLang="en-US" sz="1200" dirty="0">
                <a:solidFill>
                  <a:schemeClr val="tx1">
                    <a:lumMod val="95000"/>
                  </a:schemeClr>
                </a:solidFill>
                <a:latin typeface="微软雅黑" panose="020B0503020204020204" pitchFamily="34" charset="-122"/>
                <a:ea typeface="微软雅黑" panose="020B0503020204020204" pitchFamily="34" charset="-122"/>
              </a:rPr>
              <a:t>物业</a:t>
            </a:r>
            <a:r>
              <a:rPr lang="zh-CN" altLang="zh-CN" sz="1200" dirty="0">
                <a:solidFill>
                  <a:schemeClr val="tx1">
                    <a:lumMod val="95000"/>
                  </a:schemeClr>
                </a:solidFill>
                <a:latin typeface="微软雅黑" panose="020B0503020204020204" pitchFamily="34" charset="-122"/>
                <a:ea typeface="微软雅黑" panose="020B0503020204020204" pitchFamily="34" charset="-122"/>
              </a:rPr>
              <a:t>缴费产品目前已经在</a:t>
            </a:r>
            <a:r>
              <a:rPr lang="zh-CN" altLang="zh-CN" sz="1200" b="1" dirty="0">
                <a:latin typeface="微软雅黑" panose="020B0503020204020204" pitchFamily="34" charset="-122"/>
                <a:ea typeface="微软雅黑" panose="020B0503020204020204" pitchFamily="34" charset="-122"/>
              </a:rPr>
              <a:t>湖南省</a:t>
            </a:r>
            <a:r>
              <a:rPr lang="zh-CN" altLang="en-US" sz="1200" b="1" dirty="0">
                <a:latin typeface="微软雅黑" panose="020B0503020204020204" pitchFamily="34" charset="-122"/>
                <a:ea typeface="微软雅黑" panose="020B0503020204020204" pitchFamily="34" charset="-122"/>
              </a:rPr>
              <a:t>、海口、哈尔滨、南昌</a:t>
            </a:r>
            <a:r>
              <a:rPr lang="zh-CN" altLang="zh-CN" sz="1200" b="1" dirty="0">
                <a:latin typeface="微软雅黑" panose="020B0503020204020204" pitchFamily="34" charset="-122"/>
                <a:ea typeface="微软雅黑" panose="020B0503020204020204" pitchFamily="34" charset="-122"/>
              </a:rPr>
              <a:t>等地区展开了</a:t>
            </a:r>
            <a:r>
              <a:rPr lang="zh-CN" altLang="en-US" sz="1200" b="1" dirty="0">
                <a:latin typeface="微软雅黑" panose="020B0503020204020204" pitchFamily="34" charset="-122"/>
                <a:ea typeface="微软雅黑" panose="020B0503020204020204" pitchFamily="34" charset="-122"/>
              </a:rPr>
              <a:t>数百</a:t>
            </a:r>
            <a:r>
              <a:rPr lang="zh-CN" altLang="zh-CN" sz="1200" b="1" dirty="0">
                <a:latin typeface="微软雅黑" panose="020B0503020204020204" pitchFamily="34" charset="-122"/>
                <a:ea typeface="微软雅黑" panose="020B0503020204020204" pitchFamily="34" charset="-122"/>
              </a:rPr>
              <a:t>个</a:t>
            </a:r>
            <a:r>
              <a:rPr lang="zh-CN" altLang="en-US" sz="1200" b="1" dirty="0">
                <a:latin typeface="微软雅黑" panose="020B0503020204020204" pitchFamily="34" charset="-122"/>
                <a:ea typeface="微软雅黑" panose="020B0503020204020204" pitchFamily="34" charset="-122"/>
              </a:rPr>
              <a:t>小区</a:t>
            </a:r>
            <a:r>
              <a:rPr lang="zh-CN" altLang="zh-CN" sz="1200" b="1" dirty="0">
                <a:latin typeface="微软雅黑" panose="020B0503020204020204" pitchFamily="34" charset="-122"/>
                <a:ea typeface="微软雅黑" panose="020B0503020204020204" pitchFamily="34" charset="-122"/>
              </a:rPr>
              <a:t>的运营</a:t>
            </a:r>
            <a:r>
              <a:rPr lang="zh-CN" altLang="en-US" sz="1200" dirty="0">
                <a:solidFill>
                  <a:schemeClr val="tx1">
                    <a:lumMod val="95000"/>
                  </a:schemeClr>
                </a:solidFill>
                <a:latin typeface="微软雅黑" panose="020B0503020204020204" pitchFamily="34" charset="-122"/>
                <a:ea typeface="微软雅黑" panose="020B0503020204020204" pitchFamily="34" charset="-122"/>
              </a:rPr>
              <a:t>。预计在年内将</a:t>
            </a:r>
            <a:r>
              <a:rPr lang="zh-CN" altLang="zh-CN" sz="1200" dirty="0">
                <a:solidFill>
                  <a:schemeClr val="tx1">
                    <a:lumMod val="95000"/>
                  </a:schemeClr>
                </a:solidFill>
                <a:latin typeface="微软雅黑" panose="020B0503020204020204" pitchFamily="34" charset="-122"/>
                <a:ea typeface="微软雅黑" panose="020B0503020204020204" pitchFamily="34" charset="-122"/>
              </a:rPr>
              <a:t>实现更多城市的项目建设和运营。</a:t>
            </a:r>
            <a:endParaRPr lang="en-US" altLang="zh-CN" sz="1200" dirty="0">
              <a:solidFill>
                <a:schemeClr val="tx1">
                  <a:lumMod val="95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智慧物业缴费场景</a:t>
            </a:r>
            <a:br>
              <a:rPr lang="zh-CN" altLang="en-US" dirty="0"/>
            </a:b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862572" y="3817797"/>
            <a:ext cx="1468240" cy="346249"/>
          </a:xfrm>
          <a:prstGeom prst="rect">
            <a:avLst/>
          </a:prstGeom>
        </p:spPr>
        <p:txBody>
          <a:bodyPr wrap="square" lIns="68580" tIns="34290" rIns="68580" bIns="34290">
            <a:spAutoFit/>
          </a:bodyPr>
          <a:lstStyle/>
          <a:p>
            <a:pPr>
              <a:lnSpc>
                <a:spcPct val="150000"/>
              </a:lnSpc>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张家界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黄龙洞</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景区</a:t>
            </a:r>
          </a:p>
        </p:txBody>
      </p:sp>
      <p:pic>
        <p:nvPicPr>
          <p:cNvPr id="28686" name="图片 1" descr="4523218296552769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506" y="1887925"/>
            <a:ext cx="2399686" cy="180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object 3"/>
          <p:cNvSpPr/>
          <p:nvPr/>
        </p:nvSpPr>
        <p:spPr>
          <a:xfrm>
            <a:off x="7454002" y="5138225"/>
            <a:ext cx="1352550" cy="278129"/>
          </a:xfrm>
          <a:prstGeom prst="rect">
            <a:avLst/>
          </a:prstGeom>
          <a:blipFill>
            <a:blip r:embed="rId3" cstate="print"/>
            <a:stretch>
              <a:fillRect/>
            </a:stretch>
          </a:blipFill>
        </p:spPr>
        <p:txBody>
          <a:bodyPr wrap="square" lIns="0" tIns="0" rIns="0" bIns="0" rtlCol="0"/>
          <a:lstStyle/>
          <a:p>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589" y="1887925"/>
            <a:ext cx="2498207" cy="1800000"/>
          </a:xfrm>
          <a:prstGeom prst="rect">
            <a:avLst/>
          </a:prstGeom>
        </p:spPr>
      </p:pic>
      <p:sp>
        <p:nvSpPr>
          <p:cNvPr id="2" name="标题 1"/>
          <p:cNvSpPr>
            <a:spLocks noGrp="1"/>
          </p:cNvSpPr>
          <p:nvPr>
            <p:ph type="title"/>
          </p:nvPr>
        </p:nvSpPr>
        <p:spPr/>
        <p:txBody>
          <a:bodyPr/>
          <a:lstStyle/>
          <a:p>
            <a:r>
              <a:rPr lang="zh-CN" altLang="en-US" dirty="0"/>
              <a:t>智慧景区场景</a:t>
            </a:r>
          </a:p>
        </p:txBody>
      </p:sp>
      <p:pic>
        <p:nvPicPr>
          <p:cNvPr id="4" name="图片 3"/>
          <p:cNvPicPr>
            <a:picLocks noChangeAspect="1"/>
          </p:cNvPicPr>
          <p:nvPr/>
        </p:nvPicPr>
        <p:blipFill rotWithShape="1">
          <a:blip r:embed="rId5"/>
          <a:srcRect l="10708" r="21530"/>
          <a:stretch>
            <a:fillRect/>
          </a:stretch>
        </p:blipFill>
        <p:spPr>
          <a:xfrm>
            <a:off x="6114193" y="1887925"/>
            <a:ext cx="2410455" cy="1800000"/>
          </a:xfrm>
          <a:prstGeom prst="rect">
            <a:avLst/>
          </a:prstGeom>
        </p:spPr>
      </p:pic>
      <p:sp>
        <p:nvSpPr>
          <p:cNvPr id="11" name="矩形 10"/>
          <p:cNvSpPr/>
          <p:nvPr/>
        </p:nvSpPr>
        <p:spPr>
          <a:xfrm>
            <a:off x="1121429" y="3886081"/>
            <a:ext cx="1515839" cy="346249"/>
          </a:xfrm>
          <a:prstGeom prst="rect">
            <a:avLst/>
          </a:prstGeom>
        </p:spPr>
        <p:txBody>
          <a:bodyPr wrap="square" lIns="68580" tIns="34290" rIns="68580" bIns="34290">
            <a:spAutoFit/>
          </a:bodyPr>
          <a:lstStyle/>
          <a:p>
            <a:pPr>
              <a:lnSpc>
                <a:spcPct val="150000"/>
              </a:lnSpc>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张家界天门山景区</a:t>
            </a:r>
          </a:p>
        </p:txBody>
      </p:sp>
      <p:sp>
        <p:nvSpPr>
          <p:cNvPr id="12" name="矩形 11"/>
          <p:cNvSpPr/>
          <p:nvPr/>
        </p:nvSpPr>
        <p:spPr>
          <a:xfrm>
            <a:off x="6684872" y="3817797"/>
            <a:ext cx="1269096" cy="346249"/>
          </a:xfrm>
          <a:prstGeom prst="rect">
            <a:avLst/>
          </a:prstGeom>
        </p:spPr>
        <p:txBody>
          <a:bodyPr wrap="square" lIns="68580" tIns="34290" rIns="68580" bIns="34290">
            <a:spAutoFit/>
          </a:bodyPr>
          <a:lstStyle/>
          <a:p>
            <a:pPr>
              <a:lnSpc>
                <a:spcPct val="150000"/>
              </a:lnSpc>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江西明月山景区</a:t>
            </a:r>
            <a:endPar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5279" y="1335335"/>
            <a:ext cx="1541391" cy="1101916"/>
          </a:xfrm>
          <a:prstGeom prst="rect">
            <a:avLst/>
          </a:prstGeom>
        </p:spPr>
      </p:pic>
      <p:sp>
        <p:nvSpPr>
          <p:cNvPr id="9" name="矩形 8"/>
          <p:cNvSpPr/>
          <p:nvPr/>
        </p:nvSpPr>
        <p:spPr>
          <a:xfrm>
            <a:off x="3875279" y="2437251"/>
            <a:ext cx="1541391" cy="232665"/>
          </a:xfrm>
          <a:prstGeom prst="rect">
            <a:avLst/>
          </a:prstGeom>
          <a:solidFill>
            <a:srgbClr val="00429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dirty="0">
                <a:latin typeface="微软雅黑" panose="020B0503020204020204" pitchFamily="34" charset="-122"/>
                <a:ea typeface="微软雅黑" panose="020B0503020204020204" pitchFamily="34" charset="-122"/>
              </a:rPr>
              <a:t>澳门金沙集团</a:t>
            </a:r>
          </a:p>
        </p:txBody>
      </p:sp>
      <p:sp>
        <p:nvSpPr>
          <p:cNvPr id="12" name="矩形 11"/>
          <p:cNvSpPr/>
          <p:nvPr/>
        </p:nvSpPr>
        <p:spPr>
          <a:xfrm>
            <a:off x="3875274" y="2669916"/>
            <a:ext cx="1541391" cy="1940138"/>
          </a:xfrm>
          <a:prstGeom prst="rect">
            <a:avLst/>
          </a:prstGeom>
          <a:solidFill>
            <a:srgbClr val="216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noAutofit/>
          </a:bodyPr>
          <a:lstStyle/>
          <a:p>
            <a:pPr marL="171450" indent="-171450">
              <a:spcAft>
                <a:spcPts val="400"/>
              </a:spcAft>
              <a:buFont typeface="Wingdings" panose="05000000000000000000" pitchFamily="2" charset="2"/>
              <a:buChar char="u"/>
            </a:pPr>
            <a:r>
              <a:rPr lang="en-US" altLang="zh-CN" sz="800" kern="1300" spc="100" dirty="0">
                <a:solidFill>
                  <a:srgbClr val="0099E1"/>
                </a:solidFill>
                <a:latin typeface="微软雅黑" panose="020B0503020204020204" pitchFamily="34" charset="-122"/>
                <a:ea typeface="微软雅黑" panose="020B0503020204020204" pitchFamily="34" charset="-122"/>
              </a:rPr>
              <a:t> </a:t>
            </a:r>
            <a:r>
              <a:rPr lang="zh-CN"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金沙集团拥有澳门威尼斯人、澳门金沙、澳门巴黎人</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金光综艺馆、威尼斯人剧场</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等大型酒店、商业中心、会展中心和剧场。</a:t>
            </a:r>
            <a:endParaRPr lang="en-US"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spcAft>
                <a:spcPts val="400"/>
              </a:spcAft>
              <a:buFont typeface="Wingdings" panose="05000000000000000000" pitchFamily="2" charset="2"/>
              <a:buChar char="u"/>
            </a:pP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腾讯云与盛灿科技</a:t>
            </a:r>
            <a:r>
              <a:rPr lang="zh-CN"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合力</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主推</a:t>
            </a:r>
            <a:r>
              <a:rPr lang="en-US"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smart city</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整体改造</a:t>
            </a:r>
          </a:p>
        </p:txBody>
      </p:sp>
      <p:pic>
        <p:nvPicPr>
          <p:cNvPr id="3" name="Picture 4" descr="http://img.ycwb.com/money/attachement/jpg/site2/20150608/f04da22e650216df9eb43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771" y="1335334"/>
            <a:ext cx="1600959" cy="1146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372773" y="2671749"/>
            <a:ext cx="1600956" cy="1940138"/>
          </a:xfrm>
          <a:prstGeom prst="rect">
            <a:avLst/>
          </a:prstGeom>
          <a:solidFill>
            <a:srgbClr val="216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noAutofit/>
          </a:bodyPr>
          <a:lstStyle/>
          <a:p>
            <a:pPr marL="171450" indent="-171450">
              <a:spcAft>
                <a:spcPts val="400"/>
              </a:spcAft>
              <a:buFont typeface="Wingdings" panose="05000000000000000000" pitchFamily="2" charset="2"/>
              <a:buChar char="u"/>
            </a:pP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盛灿科技</a:t>
            </a:r>
            <a:r>
              <a:rPr lang="zh-CN"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2015</a:t>
            </a:r>
            <a:r>
              <a:rPr lang="zh-CN"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年成功打造并运营了全国首个微信</a:t>
            </a:r>
            <a:r>
              <a:rPr lang="en-US"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智慧商圈</a:t>
            </a:r>
            <a:r>
              <a:rPr lang="en-US"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项目——长沙“智慧天心”商圈，成为当时全国智慧商业综合的示范样本和湖南省“互联网</a:t>
            </a:r>
            <a:r>
              <a:rPr lang="en-US"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商业服务体系”落地的重点标杆项目。</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并获得</a:t>
            </a:r>
            <a:r>
              <a:rPr lang="en-US"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2016</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年微信支付年度优秀案例奖项</a:t>
            </a:r>
          </a:p>
        </p:txBody>
      </p:sp>
      <p:sp>
        <p:nvSpPr>
          <p:cNvPr id="17" name="矩形 16"/>
          <p:cNvSpPr/>
          <p:nvPr/>
        </p:nvSpPr>
        <p:spPr>
          <a:xfrm>
            <a:off x="372771" y="2439084"/>
            <a:ext cx="1600959" cy="232665"/>
          </a:xfrm>
          <a:prstGeom prst="rect">
            <a:avLst/>
          </a:prstGeom>
          <a:solidFill>
            <a:srgbClr val="00429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dirty="0">
                <a:latin typeface="微软雅黑" panose="020B0503020204020204" pitchFamily="34" charset="-122"/>
                <a:ea typeface="微软雅黑" panose="020B0503020204020204" pitchFamily="34" charset="-122"/>
              </a:rPr>
              <a:t>长沙“智慧天心”商圈</a:t>
            </a:r>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b="11812"/>
          <a:stretch>
            <a:fillRect/>
          </a:stretch>
        </p:blipFill>
        <p:spPr>
          <a:xfrm>
            <a:off x="5585184" y="1335334"/>
            <a:ext cx="1549471" cy="1103751"/>
          </a:xfrm>
          <a:prstGeom prst="rect">
            <a:avLst/>
          </a:prstGeom>
        </p:spPr>
      </p:pic>
      <p:sp>
        <p:nvSpPr>
          <p:cNvPr id="5" name="矩形 4"/>
          <p:cNvSpPr/>
          <p:nvPr/>
        </p:nvSpPr>
        <p:spPr>
          <a:xfrm>
            <a:off x="5585182" y="2437251"/>
            <a:ext cx="1549472" cy="232665"/>
          </a:xfrm>
          <a:prstGeom prst="rect">
            <a:avLst/>
          </a:prstGeom>
          <a:solidFill>
            <a:srgbClr val="004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latin typeface="微软雅黑" panose="020B0503020204020204" pitchFamily="34" charset="-122"/>
                <a:ea typeface="微软雅黑" panose="020B0503020204020204" pitchFamily="34" charset="-122"/>
              </a:rPr>
              <a:t>深圳国际会展中心</a:t>
            </a:r>
          </a:p>
        </p:txBody>
      </p:sp>
      <p:sp>
        <p:nvSpPr>
          <p:cNvPr id="10" name="矩形 9"/>
          <p:cNvSpPr/>
          <p:nvPr/>
        </p:nvSpPr>
        <p:spPr>
          <a:xfrm>
            <a:off x="5585182" y="2669915"/>
            <a:ext cx="1549472" cy="1940139"/>
          </a:xfrm>
          <a:prstGeom prst="rect">
            <a:avLst/>
          </a:prstGeom>
          <a:solidFill>
            <a:srgbClr val="216DB8"/>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171450" indent="-171450">
              <a:spcAft>
                <a:spcPts val="400"/>
              </a:spcAft>
              <a:buFont typeface="Wingdings" panose="05000000000000000000" pitchFamily="2" charset="2"/>
              <a:buChar char="u"/>
            </a:pPr>
            <a:r>
              <a:rPr lang="zh-CN" altLang="en-US" sz="800" kern="1300" spc="100" dirty="0">
                <a:solidFill>
                  <a:srgbClr val="0099E1"/>
                </a:solidFill>
                <a:latin typeface="微软雅黑" panose="020B0503020204020204" pitchFamily="34" charset="-122"/>
                <a:ea typeface="微软雅黑" panose="020B0503020204020204" pitchFamily="34" charset="-122"/>
              </a:rPr>
              <a:t> </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深圳国际会展中心项目由</a:t>
            </a:r>
            <a:r>
              <a:rPr lang="zh-CN"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展会及周边的商业、酒店、休闲、公园等配套组成。</a:t>
            </a:r>
          </a:p>
          <a:p>
            <a:pPr marL="171450" indent="-171450">
              <a:spcAft>
                <a:spcPts val="400"/>
              </a:spcAft>
              <a:buFont typeface="Wingdings" panose="05000000000000000000" pitchFamily="2" charset="2"/>
              <a:buChar char="u"/>
            </a:pPr>
            <a:r>
              <a:rPr lang="zh-CN" altLang="en-US" sz="800" kern="1300" spc="100" dirty="0">
                <a:solidFill>
                  <a:srgbClr val="0099E1"/>
                </a:solidFill>
                <a:latin typeface="微软雅黑" panose="020B0503020204020204" pitchFamily="34" charset="-122"/>
                <a:ea typeface="微软雅黑" panose="020B0503020204020204" pitchFamily="34" charset="-122"/>
              </a:rPr>
              <a:t> </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盛灿科技与腾讯共同打造智慧会展</a:t>
            </a:r>
            <a:r>
              <a:rPr lang="en-US"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智慧商业</a:t>
            </a:r>
            <a:endParaRPr lang="zh-CN"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object 3"/>
          <p:cNvSpPr/>
          <p:nvPr/>
        </p:nvSpPr>
        <p:spPr>
          <a:xfrm>
            <a:off x="7454002" y="5138225"/>
            <a:ext cx="1352550" cy="278129"/>
          </a:xfrm>
          <a:prstGeom prst="rect">
            <a:avLst/>
          </a:prstGeom>
          <a:blipFill>
            <a:blip r:embed="rId5" cstate="print"/>
            <a:stretch>
              <a:fillRect/>
            </a:stretch>
          </a:blipFill>
        </p:spPr>
        <p:txBody>
          <a:bodyPr wrap="square" lIns="0" tIns="0" rIns="0" bIns="0" rtlCol="0"/>
          <a:lstStyle/>
          <a:p>
            <a:endParaRPr/>
          </a:p>
        </p:txBody>
      </p:sp>
      <p:sp>
        <p:nvSpPr>
          <p:cNvPr id="11" name="矩形 10"/>
          <p:cNvSpPr/>
          <p:nvPr/>
        </p:nvSpPr>
        <p:spPr>
          <a:xfrm>
            <a:off x="2165364" y="2671748"/>
            <a:ext cx="1541391" cy="1940138"/>
          </a:xfrm>
          <a:prstGeom prst="rect">
            <a:avLst/>
          </a:prstGeom>
          <a:solidFill>
            <a:srgbClr val="216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noAutofit/>
          </a:bodyPr>
          <a:lstStyle/>
          <a:p>
            <a:pPr marL="171450" indent="-171450">
              <a:spcAft>
                <a:spcPts val="400"/>
              </a:spcAft>
              <a:buFont typeface="Wingdings" panose="05000000000000000000" pitchFamily="2" charset="2"/>
              <a:buChar char="u"/>
              <a:defRPr/>
            </a:pPr>
            <a:r>
              <a:rPr lang="zh-CN" altLang="en-US" sz="800" kern="1300" spc="100" dirty="0">
                <a:solidFill>
                  <a:schemeClr val="tx1"/>
                </a:solidFill>
                <a:latin typeface="微软雅黑" panose="020B0503020204020204" pitchFamily="34" charset="-122"/>
                <a:ea typeface="微软雅黑" panose="020B0503020204020204" pitchFamily="34" charset="-122"/>
              </a:rPr>
              <a:t>腾讯云联合盛灿科技为水贝珠宝</a:t>
            </a:r>
            <a:r>
              <a:rPr lang="en-US" altLang="zh-CN" sz="800" kern="1300" spc="100" dirty="0">
                <a:solidFill>
                  <a:schemeClr val="tx1"/>
                </a:solidFill>
                <a:latin typeface="微软雅黑" panose="020B0503020204020204" pitchFamily="34" charset="-122"/>
                <a:ea typeface="微软雅黑" panose="020B0503020204020204" pitchFamily="34" charset="-122"/>
              </a:rPr>
              <a:t>IBC</a:t>
            </a:r>
            <a:r>
              <a:rPr lang="zh-CN" altLang="en-US" sz="800" kern="1300" spc="100" dirty="0">
                <a:solidFill>
                  <a:schemeClr val="tx1"/>
                </a:solidFill>
                <a:latin typeface="微软雅黑" panose="020B0503020204020204" pitchFamily="34" charset="-122"/>
                <a:ea typeface="微软雅黑" panose="020B0503020204020204" pitchFamily="34" charset="-122"/>
              </a:rPr>
              <a:t>商务中心进行整体的只会楼宇</a:t>
            </a:r>
            <a:r>
              <a:rPr lang="en-US" altLang="zh-CN" sz="800" kern="1300" spc="100" dirty="0">
                <a:solidFill>
                  <a:schemeClr val="tx1"/>
                </a:solidFill>
                <a:latin typeface="微软雅黑" panose="020B0503020204020204" pitchFamily="34" charset="-122"/>
                <a:ea typeface="微软雅黑" panose="020B0503020204020204" pitchFamily="34" charset="-122"/>
              </a:rPr>
              <a:t>+</a:t>
            </a:r>
            <a:r>
              <a:rPr lang="zh-CN" altLang="en-US" sz="800" kern="1300" spc="100" dirty="0">
                <a:solidFill>
                  <a:schemeClr val="tx1"/>
                </a:solidFill>
                <a:latin typeface="微软雅黑" panose="020B0503020204020204" pitchFamily="34" charset="-122"/>
                <a:ea typeface="微软雅黑" panose="020B0503020204020204" pitchFamily="34" charset="-122"/>
              </a:rPr>
              <a:t>智慧商业建设</a:t>
            </a:r>
          </a:p>
        </p:txBody>
      </p:sp>
      <p:sp>
        <p:nvSpPr>
          <p:cNvPr id="7" name="矩形 6"/>
          <p:cNvSpPr/>
          <p:nvPr/>
        </p:nvSpPr>
        <p:spPr>
          <a:xfrm>
            <a:off x="2165366" y="2439083"/>
            <a:ext cx="1541391" cy="232665"/>
          </a:xfrm>
          <a:prstGeom prst="rect">
            <a:avLst/>
          </a:prstGeom>
          <a:solidFill>
            <a:srgbClr val="00429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dirty="0">
                <a:latin typeface="微软雅黑" panose="020B0503020204020204" pitchFamily="34" charset="-122"/>
                <a:ea typeface="微软雅黑" panose="020B0503020204020204" pitchFamily="34" charset="-122"/>
              </a:rPr>
              <a:t>水贝珠宝</a:t>
            </a:r>
            <a:r>
              <a:rPr lang="en-US" altLang="zh-CN" sz="1100" dirty="0">
                <a:latin typeface="微软雅黑" panose="020B0503020204020204" pitchFamily="34" charset="-122"/>
                <a:ea typeface="微软雅黑" panose="020B0503020204020204" pitchFamily="34" charset="-122"/>
              </a:rPr>
              <a:t>IBC MALL</a:t>
            </a:r>
            <a:endParaRPr lang="zh-CN" altLang="en-US" sz="1100" dirty="0">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5364" y="1335334"/>
            <a:ext cx="1541391" cy="1107634"/>
          </a:xfrm>
          <a:prstGeom prst="rect">
            <a:avLst/>
          </a:prstGeom>
        </p:spPr>
      </p:pic>
      <p:sp>
        <p:nvSpPr>
          <p:cNvPr id="13" name="矩形 12"/>
          <p:cNvSpPr/>
          <p:nvPr/>
        </p:nvSpPr>
        <p:spPr>
          <a:xfrm>
            <a:off x="7303168" y="2671748"/>
            <a:ext cx="1541388" cy="1940138"/>
          </a:xfrm>
          <a:prstGeom prst="rect">
            <a:avLst/>
          </a:prstGeom>
          <a:solidFill>
            <a:srgbClr val="216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0" bIns="45720" numCol="1" spcCol="0" rtlCol="0" fromWordArt="0" anchor="ctr" anchorCtr="0" forceAA="0" compatLnSpc="1">
            <a:noAutofit/>
          </a:bodyPr>
          <a:lstStyle/>
          <a:p>
            <a:pPr marL="171450" indent="-171450">
              <a:spcAft>
                <a:spcPts val="400"/>
              </a:spcAft>
              <a:buFont typeface="Wingdings" panose="05000000000000000000" pitchFamily="2" charset="2"/>
              <a:buChar char="u"/>
            </a:pPr>
            <a:r>
              <a:rPr lang="zh-CN" altLang="en-US" sz="800" kern="1300" spc="100" dirty="0">
                <a:solidFill>
                  <a:srgbClr val="0099E1"/>
                </a:solidFill>
                <a:latin typeface="微软雅黑" panose="020B0503020204020204" pitchFamily="34" charset="-122"/>
                <a:ea typeface="微软雅黑" panose="020B0503020204020204" pitchFamily="34" charset="-122"/>
              </a:rPr>
              <a:t> </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腾讯公司和盛灿科技携手宝安区政府为宝安量身打造“互联网</a:t>
            </a:r>
            <a:r>
              <a:rPr lang="en-US"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商圈</a:t>
            </a:r>
            <a:r>
              <a:rPr lang="en-US"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800" kern="1300" spc="100" dirty="0">
                <a:solidFill>
                  <a:schemeClr val="tx1">
                    <a:lumMod val="75000"/>
                    <a:lumOff val="25000"/>
                  </a:schemeClr>
                </a:solidFill>
                <a:latin typeface="微软雅黑" panose="020B0503020204020204" pitchFamily="34" charset="-122"/>
                <a:ea typeface="微软雅黑" panose="020B0503020204020204" pitchFamily="34" charset="-122"/>
              </a:rPr>
              <a:t>公交”的全新商圈模式</a:t>
            </a:r>
            <a:endParaRPr lang="en-US" altLang="zh-CN" sz="800" kern="1300" spc="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3168" y="1335334"/>
            <a:ext cx="1541388" cy="1186556"/>
          </a:xfrm>
          <a:prstGeom prst="rect">
            <a:avLst/>
          </a:prstGeom>
        </p:spPr>
      </p:pic>
      <p:sp>
        <p:nvSpPr>
          <p:cNvPr id="15" name="矩形 14"/>
          <p:cNvSpPr/>
          <p:nvPr/>
        </p:nvSpPr>
        <p:spPr>
          <a:xfrm>
            <a:off x="7303166" y="2439083"/>
            <a:ext cx="1541391" cy="232665"/>
          </a:xfrm>
          <a:prstGeom prst="rect">
            <a:avLst/>
          </a:prstGeom>
          <a:solidFill>
            <a:srgbClr val="00429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dirty="0">
                <a:latin typeface="微软雅黑" panose="020B0503020204020204" pitchFamily="34" charset="-122"/>
                <a:ea typeface="微软雅黑" panose="020B0503020204020204" pitchFamily="34" charset="-122"/>
              </a:rPr>
              <a:t>深圳市宝安商圈</a:t>
            </a:r>
          </a:p>
        </p:txBody>
      </p:sp>
      <p:sp>
        <p:nvSpPr>
          <p:cNvPr id="2" name="标题 1"/>
          <p:cNvSpPr>
            <a:spLocks noGrp="1"/>
          </p:cNvSpPr>
          <p:nvPr>
            <p:ph type="title"/>
          </p:nvPr>
        </p:nvSpPr>
        <p:spPr/>
        <p:txBody>
          <a:bodyPr/>
          <a:lstStyle/>
          <a:p>
            <a:r>
              <a:rPr lang="zh-CN" altLang="en-US" kern="0" spc="235" dirty="0">
                <a:solidFill>
                  <a:srgbClr val="FFFFFF"/>
                </a:solidFill>
                <a:cs typeface="Noto Sans CJK JP Regular"/>
              </a:rPr>
              <a:t>智慧商业场景智慧建设</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p:cNvSpPr/>
          <p:nvPr/>
        </p:nvSpPr>
        <p:spPr>
          <a:xfrm>
            <a:off x="7454002" y="5138225"/>
            <a:ext cx="1352550" cy="278129"/>
          </a:xfrm>
          <a:prstGeom prst="rect">
            <a:avLst/>
          </a:prstGeom>
          <a:blipFill>
            <a:blip r:embed="rId2" cstate="print"/>
            <a:stretch>
              <a:fillRect/>
            </a:stretch>
          </a:blipFill>
        </p:spPr>
        <p:txBody>
          <a:bodyPr wrap="square" lIns="0" tIns="0" rIns="0" bIns="0" rtlCol="0"/>
          <a:lstStyle/>
          <a:p>
            <a:endParaRPr/>
          </a:p>
        </p:txBody>
      </p:sp>
      <p:sp>
        <p:nvSpPr>
          <p:cNvPr id="3" name="标题 2"/>
          <p:cNvSpPr>
            <a:spLocks noGrp="1"/>
          </p:cNvSpPr>
          <p:nvPr>
            <p:ph type="title"/>
          </p:nvPr>
        </p:nvSpPr>
        <p:spPr/>
        <p:txBody>
          <a:bodyPr/>
          <a:lstStyle/>
          <a:p>
            <a:r>
              <a:rPr lang="zh-CN" altLang="en-US" dirty="0"/>
              <a:t>其他场景应用</a:t>
            </a:r>
          </a:p>
        </p:txBody>
      </p:sp>
      <p:grpSp>
        <p:nvGrpSpPr>
          <p:cNvPr id="5" name="组合 4">
            <a:extLst>
              <a:ext uri="{FF2B5EF4-FFF2-40B4-BE49-F238E27FC236}">
                <a16:creationId xmlns:a16="http://schemas.microsoft.com/office/drawing/2014/main" id="{C2365DB6-1107-4CDF-88FF-BBD2B802A31D}"/>
              </a:ext>
            </a:extLst>
          </p:cNvPr>
          <p:cNvGrpSpPr/>
          <p:nvPr/>
        </p:nvGrpSpPr>
        <p:grpSpPr>
          <a:xfrm>
            <a:off x="554603" y="809625"/>
            <a:ext cx="7319581" cy="4269811"/>
            <a:chOff x="554603" y="809625"/>
            <a:chExt cx="7319581" cy="4269811"/>
          </a:xfrm>
        </p:grpSpPr>
        <p:cxnSp>
          <p:nvCxnSpPr>
            <p:cNvPr id="34" name="直接连接符 33"/>
            <p:cNvCxnSpPr/>
            <p:nvPr/>
          </p:nvCxnSpPr>
          <p:spPr>
            <a:xfrm>
              <a:off x="978759" y="1336229"/>
              <a:ext cx="6895425" cy="3488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152610" y="960694"/>
              <a:ext cx="6547723" cy="3713372"/>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3543300" y="2026920"/>
              <a:ext cx="1512570" cy="1512570"/>
              <a:chOff x="3543300" y="1741170"/>
              <a:chExt cx="1661160" cy="1661160"/>
            </a:xfrm>
          </p:grpSpPr>
          <p:grpSp>
            <p:nvGrpSpPr>
              <p:cNvPr id="8" name="组合 7"/>
              <p:cNvGrpSpPr/>
              <p:nvPr/>
            </p:nvGrpSpPr>
            <p:grpSpPr>
              <a:xfrm>
                <a:off x="3543300" y="1741170"/>
                <a:ext cx="1661160" cy="1661160"/>
                <a:chOff x="3543300" y="1741170"/>
                <a:chExt cx="1661160" cy="1661160"/>
              </a:xfrm>
            </p:grpSpPr>
            <p:sp>
              <p:nvSpPr>
                <p:cNvPr id="6" name="椭圆 5"/>
                <p:cNvSpPr/>
                <p:nvPr/>
              </p:nvSpPr>
              <p:spPr>
                <a:xfrm>
                  <a:off x="3543300" y="1741170"/>
                  <a:ext cx="1661160" cy="1661160"/>
                </a:xfrm>
                <a:prstGeom prst="ellipse">
                  <a:avLst/>
                </a:prstGeom>
                <a:blipFill dpi="0" rotWithShape="1">
                  <a:blip r:embed="rId3"/>
                  <a:srcRect/>
                  <a:stretch>
                    <a:fillRect/>
                  </a:stretch>
                </a:blip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椭圆 6"/>
                <p:cNvSpPr/>
                <p:nvPr/>
              </p:nvSpPr>
              <p:spPr>
                <a:xfrm>
                  <a:off x="3607117" y="1804987"/>
                  <a:ext cx="1533525" cy="1533525"/>
                </a:xfrm>
                <a:prstGeom prst="ellipse">
                  <a:avLst/>
                </a:prstGeom>
                <a:solidFill>
                  <a:schemeClr val="bg1"/>
                </a:solidFill>
                <a:ln w="76200" cap="flat" cmpd="sng" algn="ctr">
                  <a:solidFill>
                    <a:srgbClr val="7ACDEF"/>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椭圆 9"/>
                <p:cNvSpPr/>
                <p:nvPr/>
              </p:nvSpPr>
              <p:spPr>
                <a:xfrm>
                  <a:off x="3668553" y="1859280"/>
                  <a:ext cx="1425892" cy="1425892"/>
                </a:xfrm>
                <a:prstGeom prst="ellipse">
                  <a:avLst/>
                </a:prstGeom>
                <a:solidFill>
                  <a:srgbClr val="C1E8F7"/>
                </a:solidFill>
                <a:ln w="76200" cap="flat" cmpd="sng" algn="ctr">
                  <a:solidFill>
                    <a:srgbClr val="D0F3F8"/>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9" name="文本框 8"/>
              <p:cNvSpPr txBox="1"/>
              <p:nvPr/>
            </p:nvSpPr>
            <p:spPr>
              <a:xfrm>
                <a:off x="3860047" y="2286495"/>
                <a:ext cx="1053469" cy="616871"/>
              </a:xfrm>
              <a:prstGeom prst="rect">
                <a:avLst/>
              </a:prstGeom>
            </p:spPr>
            <p:txBody>
              <a:bodyPr wrap="none" lIns="68580" tIns="34290" rIns="68580" bIns="34290">
                <a:spAutoFit/>
              </a:bodyPr>
              <a:lstStyle>
                <a:defPPr>
                  <a:defRPr lang="zh-CN"/>
                </a:defPPr>
                <a:lvl1pPr fontAlgn="auto">
                  <a:spcBef>
                    <a:spcPts val="0"/>
                  </a:spcBef>
                  <a:spcAft>
                    <a:spcPts val="0"/>
                  </a:spcAft>
                  <a:defRPr sz="1600" b="1">
                    <a:solidFill>
                      <a:schemeClr val="tx1">
                        <a:lumMod val="65000"/>
                        <a:lumOff val="35000"/>
                      </a:schemeClr>
                    </a:solidFill>
                    <a:latin typeface="+mn-ea"/>
                    <a:ea typeface="+mn-ea"/>
                  </a:defRPr>
                </a:lvl1pPr>
              </a:lstStyle>
              <a:p>
                <a:pPr algn="ctr"/>
                <a:r>
                  <a:rPr lang="zh-CN" altLang="en-US" dirty="0">
                    <a:solidFill>
                      <a:srgbClr val="004CA0"/>
                    </a:solidFill>
                    <a:latin typeface="微软雅黑" panose="020B0503020204020204" pitchFamily="34" charset="-122"/>
                    <a:ea typeface="微软雅黑" panose="020B0503020204020204" pitchFamily="34" charset="-122"/>
                  </a:rPr>
                  <a:t>场景金融</a:t>
                </a:r>
                <a:endParaRPr lang="en-US" altLang="zh-CN" dirty="0">
                  <a:solidFill>
                    <a:srgbClr val="004CA0"/>
                  </a:solidFill>
                  <a:latin typeface="微软雅黑" panose="020B0503020204020204" pitchFamily="34" charset="-122"/>
                  <a:ea typeface="微软雅黑" panose="020B0503020204020204" pitchFamily="34" charset="-122"/>
                </a:endParaRPr>
              </a:p>
              <a:p>
                <a:pPr algn="ctr"/>
                <a:r>
                  <a:rPr lang="zh-CN" altLang="en-US" dirty="0">
                    <a:solidFill>
                      <a:srgbClr val="004CA0"/>
                    </a:solidFill>
                    <a:latin typeface="微软雅黑" panose="020B0503020204020204" pitchFamily="34" charset="-122"/>
                    <a:ea typeface="微软雅黑" panose="020B0503020204020204" pitchFamily="34" charset="-122"/>
                  </a:rPr>
                  <a:t>服务平台</a:t>
                </a:r>
              </a:p>
            </p:txBody>
          </p:sp>
        </p:grpSp>
        <p:sp>
          <p:nvSpPr>
            <p:cNvPr id="15" name="椭圆 14"/>
            <p:cNvSpPr/>
            <p:nvPr/>
          </p:nvSpPr>
          <p:spPr>
            <a:xfrm>
              <a:off x="1995758" y="3247894"/>
              <a:ext cx="1097455" cy="1097455"/>
            </a:xfrm>
            <a:prstGeom prst="ellipse">
              <a:avLst/>
            </a:prstGeom>
            <a:solidFill>
              <a:srgbClr val="C1E8F7"/>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椭圆 15"/>
            <p:cNvSpPr/>
            <p:nvPr/>
          </p:nvSpPr>
          <p:spPr>
            <a:xfrm>
              <a:off x="5448301" y="3356612"/>
              <a:ext cx="1234615" cy="1234615"/>
            </a:xfrm>
            <a:prstGeom prst="ellipse">
              <a:avLst/>
            </a:prstGeom>
            <a:solidFill>
              <a:srgbClr val="C1E8F7"/>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椭圆 16"/>
            <p:cNvSpPr/>
            <p:nvPr/>
          </p:nvSpPr>
          <p:spPr>
            <a:xfrm>
              <a:off x="6848747" y="1874520"/>
              <a:ext cx="982980" cy="982980"/>
            </a:xfrm>
            <a:prstGeom prst="ellipse">
              <a:avLst/>
            </a:prstGeom>
            <a:solidFill>
              <a:srgbClr val="C1E8F7"/>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椭圆 17"/>
            <p:cNvSpPr/>
            <p:nvPr/>
          </p:nvSpPr>
          <p:spPr>
            <a:xfrm>
              <a:off x="5641400" y="1809665"/>
              <a:ext cx="593762" cy="593762"/>
            </a:xfrm>
            <a:prstGeom prst="ellipse">
              <a:avLst/>
            </a:prstGeom>
            <a:solidFill>
              <a:srgbClr val="C1E8F7"/>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椭圆 18"/>
            <p:cNvSpPr/>
            <p:nvPr/>
          </p:nvSpPr>
          <p:spPr>
            <a:xfrm>
              <a:off x="2733326" y="2095399"/>
              <a:ext cx="417543" cy="417543"/>
            </a:xfrm>
            <a:prstGeom prst="ellipse">
              <a:avLst/>
            </a:prstGeom>
            <a:solidFill>
              <a:srgbClr val="0070C0"/>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椭圆 19"/>
            <p:cNvSpPr/>
            <p:nvPr/>
          </p:nvSpPr>
          <p:spPr>
            <a:xfrm>
              <a:off x="755318" y="3728511"/>
              <a:ext cx="136223" cy="136223"/>
            </a:xfrm>
            <a:prstGeom prst="ellipse">
              <a:avLst/>
            </a:prstGeom>
            <a:solidFill>
              <a:srgbClr val="0070C0"/>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椭圆 20"/>
            <p:cNvSpPr/>
            <p:nvPr/>
          </p:nvSpPr>
          <p:spPr>
            <a:xfrm>
              <a:off x="978758" y="3106966"/>
              <a:ext cx="325846" cy="325846"/>
            </a:xfrm>
            <a:prstGeom prst="ellipse">
              <a:avLst/>
            </a:prstGeom>
            <a:solidFill>
              <a:srgbClr val="0070C0"/>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椭圆 22"/>
            <p:cNvSpPr/>
            <p:nvPr/>
          </p:nvSpPr>
          <p:spPr>
            <a:xfrm>
              <a:off x="5892417" y="2881219"/>
              <a:ext cx="173190" cy="173190"/>
            </a:xfrm>
            <a:prstGeom prst="ellipse">
              <a:avLst/>
            </a:prstGeom>
            <a:solidFill>
              <a:srgbClr val="0070C0"/>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椭圆 23"/>
            <p:cNvSpPr/>
            <p:nvPr/>
          </p:nvSpPr>
          <p:spPr>
            <a:xfrm>
              <a:off x="7470685" y="4065270"/>
              <a:ext cx="198121" cy="198121"/>
            </a:xfrm>
            <a:prstGeom prst="ellipse">
              <a:avLst/>
            </a:prstGeom>
            <a:solidFill>
              <a:srgbClr val="0070C0"/>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椭圆 24"/>
            <p:cNvSpPr/>
            <p:nvPr/>
          </p:nvSpPr>
          <p:spPr>
            <a:xfrm>
              <a:off x="4342956" y="3829302"/>
              <a:ext cx="458088" cy="458088"/>
            </a:xfrm>
            <a:prstGeom prst="ellipse">
              <a:avLst/>
            </a:prstGeom>
            <a:solidFill>
              <a:srgbClr val="0070C0"/>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48" name="组合 47"/>
            <p:cNvGrpSpPr/>
            <p:nvPr/>
          </p:nvGrpSpPr>
          <p:grpSpPr>
            <a:xfrm>
              <a:off x="1450802" y="1529650"/>
              <a:ext cx="1164421" cy="1110758"/>
              <a:chOff x="1423376" y="1518743"/>
              <a:chExt cx="875430" cy="835085"/>
            </a:xfrm>
          </p:grpSpPr>
          <p:sp>
            <p:nvSpPr>
              <p:cNvPr id="14" name="椭圆 13"/>
              <p:cNvSpPr/>
              <p:nvPr/>
            </p:nvSpPr>
            <p:spPr>
              <a:xfrm>
                <a:off x="1443668" y="1518743"/>
                <a:ext cx="835085" cy="835085"/>
              </a:xfrm>
              <a:prstGeom prst="ellipse">
                <a:avLst/>
              </a:prstGeom>
              <a:solidFill>
                <a:srgbClr val="C1E8F7"/>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文本框 25"/>
              <p:cNvSpPr txBox="1"/>
              <p:nvPr/>
            </p:nvSpPr>
            <p:spPr>
              <a:xfrm>
                <a:off x="1423376" y="1807858"/>
                <a:ext cx="875430" cy="283454"/>
              </a:xfrm>
              <a:prstGeom prst="rect">
                <a:avLst/>
              </a:prstGeom>
            </p:spPr>
            <p:txBody>
              <a:bodyPr wrap="none" lIns="68580" tIns="34290" rIns="68580" bIns="34290">
                <a:spAutoFit/>
              </a:bodyPr>
              <a:lstStyle>
                <a:defPPr>
                  <a:defRPr lang="zh-CN"/>
                </a:defPPr>
                <a:lvl1pPr fontAlgn="auto">
                  <a:spcBef>
                    <a:spcPts val="0"/>
                  </a:spcBef>
                  <a:spcAft>
                    <a:spcPts val="0"/>
                  </a:spcAft>
                  <a:defRPr sz="1600" b="1">
                    <a:solidFill>
                      <a:schemeClr val="tx1">
                        <a:lumMod val="65000"/>
                        <a:lumOff val="35000"/>
                      </a:schemeClr>
                    </a:solidFill>
                    <a:latin typeface="+mn-ea"/>
                    <a:ea typeface="+mn-ea"/>
                  </a:defRPr>
                </a:lvl1pPr>
              </a:lstStyle>
              <a:p>
                <a:pPr algn="ctr"/>
                <a:r>
                  <a:rPr lang="zh-CN" altLang="en-US" sz="2000" dirty="0">
                    <a:solidFill>
                      <a:srgbClr val="004CA0"/>
                    </a:solidFill>
                    <a:latin typeface="微软雅黑" panose="020B0503020204020204" pitchFamily="34" charset="-122"/>
                    <a:ea typeface="微软雅黑" panose="020B0503020204020204" pitchFamily="34" charset="-122"/>
                  </a:rPr>
                  <a:t>智慧物业</a:t>
                </a:r>
              </a:p>
            </p:txBody>
          </p:sp>
        </p:grpSp>
        <p:sp>
          <p:nvSpPr>
            <p:cNvPr id="27" name="文本框 26"/>
            <p:cNvSpPr txBox="1"/>
            <p:nvPr/>
          </p:nvSpPr>
          <p:spPr>
            <a:xfrm>
              <a:off x="7001454" y="2271678"/>
              <a:ext cx="702757" cy="238527"/>
            </a:xfrm>
            <a:prstGeom prst="rect">
              <a:avLst/>
            </a:prstGeom>
          </p:spPr>
          <p:txBody>
            <a:bodyPr wrap="none" lIns="68580" tIns="34290" rIns="68580" bIns="34290">
              <a:spAutoFit/>
            </a:bodyPr>
            <a:lstStyle>
              <a:defPPr>
                <a:defRPr lang="zh-CN"/>
              </a:defPPr>
              <a:lvl1pPr fontAlgn="auto">
                <a:spcBef>
                  <a:spcPts val="0"/>
                </a:spcBef>
                <a:spcAft>
                  <a:spcPts val="0"/>
                </a:spcAft>
                <a:defRPr sz="1600" b="1">
                  <a:solidFill>
                    <a:schemeClr val="tx1">
                      <a:lumMod val="65000"/>
                      <a:lumOff val="35000"/>
                    </a:schemeClr>
                  </a:solidFill>
                  <a:latin typeface="+mn-ea"/>
                  <a:ea typeface="+mn-ea"/>
                </a:defRPr>
              </a:lvl1pPr>
            </a:lstStyle>
            <a:p>
              <a:pPr algn="ctr"/>
              <a:r>
                <a:rPr lang="zh-CN" altLang="en-US" sz="1100" dirty="0">
                  <a:solidFill>
                    <a:srgbClr val="004CA0"/>
                  </a:solidFill>
                  <a:latin typeface="微软雅黑" panose="020B0503020204020204" pitchFamily="34" charset="-122"/>
                  <a:ea typeface="微软雅黑" panose="020B0503020204020204" pitchFamily="34" charset="-122"/>
                </a:rPr>
                <a:t>智慧交通</a:t>
              </a:r>
            </a:p>
          </p:txBody>
        </p:sp>
        <p:sp>
          <p:nvSpPr>
            <p:cNvPr id="28" name="文本框 27"/>
            <p:cNvSpPr txBox="1"/>
            <p:nvPr/>
          </p:nvSpPr>
          <p:spPr>
            <a:xfrm>
              <a:off x="5514495" y="3826488"/>
              <a:ext cx="1164422" cy="377026"/>
            </a:xfrm>
            <a:prstGeom prst="rect">
              <a:avLst/>
            </a:prstGeom>
          </p:spPr>
          <p:txBody>
            <a:bodyPr wrap="none" lIns="68580" tIns="34290" rIns="68580" bIns="34290">
              <a:spAutoFit/>
            </a:bodyPr>
            <a:lstStyle>
              <a:defPPr>
                <a:defRPr lang="zh-CN"/>
              </a:defPPr>
              <a:lvl1pPr fontAlgn="auto">
                <a:spcBef>
                  <a:spcPts val="0"/>
                </a:spcBef>
                <a:spcAft>
                  <a:spcPts val="0"/>
                </a:spcAft>
                <a:defRPr sz="1600" b="1">
                  <a:solidFill>
                    <a:schemeClr val="tx1">
                      <a:lumMod val="65000"/>
                      <a:lumOff val="35000"/>
                    </a:schemeClr>
                  </a:solidFill>
                  <a:latin typeface="+mn-ea"/>
                  <a:ea typeface="+mn-ea"/>
                </a:defRPr>
              </a:lvl1pPr>
            </a:lstStyle>
            <a:p>
              <a:pPr algn="ctr"/>
              <a:r>
                <a:rPr lang="zh-CN" altLang="en-US" sz="2000" dirty="0">
                  <a:solidFill>
                    <a:srgbClr val="004CA0"/>
                  </a:solidFill>
                  <a:latin typeface="微软雅黑" panose="020B0503020204020204" pitchFamily="34" charset="-122"/>
                  <a:ea typeface="微软雅黑" panose="020B0503020204020204" pitchFamily="34" charset="-122"/>
                </a:rPr>
                <a:t>智慧教育</a:t>
              </a:r>
            </a:p>
          </p:txBody>
        </p:sp>
        <p:sp>
          <p:nvSpPr>
            <p:cNvPr id="31" name="文本框 30"/>
            <p:cNvSpPr txBox="1"/>
            <p:nvPr/>
          </p:nvSpPr>
          <p:spPr>
            <a:xfrm>
              <a:off x="2116162" y="3654274"/>
              <a:ext cx="856645" cy="284693"/>
            </a:xfrm>
            <a:prstGeom prst="rect">
              <a:avLst/>
            </a:prstGeom>
          </p:spPr>
          <p:txBody>
            <a:bodyPr wrap="none" lIns="68580" tIns="34290" rIns="68580" bIns="34290">
              <a:spAutoFit/>
            </a:bodyPr>
            <a:lstStyle>
              <a:defPPr>
                <a:defRPr lang="zh-CN"/>
              </a:defPPr>
              <a:lvl1pPr fontAlgn="auto">
                <a:spcBef>
                  <a:spcPts val="0"/>
                </a:spcBef>
                <a:spcAft>
                  <a:spcPts val="0"/>
                </a:spcAft>
                <a:defRPr sz="1600" b="1">
                  <a:solidFill>
                    <a:schemeClr val="tx1">
                      <a:lumMod val="65000"/>
                      <a:lumOff val="35000"/>
                    </a:schemeClr>
                  </a:solidFill>
                  <a:latin typeface="+mn-ea"/>
                  <a:ea typeface="+mn-ea"/>
                </a:defRPr>
              </a:lvl1pPr>
            </a:lstStyle>
            <a:p>
              <a:pPr algn="ctr"/>
              <a:r>
                <a:rPr lang="zh-CN" altLang="en-US" sz="1400" dirty="0">
                  <a:solidFill>
                    <a:srgbClr val="004CA0"/>
                  </a:solidFill>
                  <a:latin typeface="微软雅黑" panose="020B0503020204020204" pitchFamily="34" charset="-122"/>
                  <a:ea typeface="微软雅黑" panose="020B0503020204020204" pitchFamily="34" charset="-122"/>
                </a:rPr>
                <a:t>智慧商圈</a:t>
              </a:r>
            </a:p>
          </p:txBody>
        </p:sp>
        <p:sp>
          <p:nvSpPr>
            <p:cNvPr id="32" name="文本框 31"/>
            <p:cNvSpPr txBox="1"/>
            <p:nvPr/>
          </p:nvSpPr>
          <p:spPr>
            <a:xfrm>
              <a:off x="5734379" y="1954005"/>
              <a:ext cx="407804" cy="392415"/>
            </a:xfrm>
            <a:prstGeom prst="rect">
              <a:avLst/>
            </a:prstGeom>
          </p:spPr>
          <p:txBody>
            <a:bodyPr wrap="none" lIns="68580" tIns="34290" rIns="68580" bIns="34290">
              <a:spAutoFit/>
            </a:bodyPr>
            <a:lstStyle>
              <a:defPPr>
                <a:defRPr lang="zh-CN"/>
              </a:defPPr>
              <a:lvl1pPr fontAlgn="auto">
                <a:spcBef>
                  <a:spcPts val="0"/>
                </a:spcBef>
                <a:spcAft>
                  <a:spcPts val="0"/>
                </a:spcAft>
                <a:defRPr sz="1600" b="1">
                  <a:solidFill>
                    <a:schemeClr val="tx1">
                      <a:lumMod val="65000"/>
                      <a:lumOff val="35000"/>
                    </a:schemeClr>
                  </a:solidFill>
                  <a:latin typeface="+mn-ea"/>
                  <a:ea typeface="+mn-ea"/>
                </a:defRPr>
              </a:lvl1pPr>
            </a:lstStyle>
            <a:p>
              <a:pPr algn="ctr"/>
              <a:r>
                <a:rPr lang="zh-CN" altLang="en-US" sz="1050" b="0" dirty="0">
                  <a:solidFill>
                    <a:srgbClr val="004CA0"/>
                  </a:solidFill>
                  <a:latin typeface="微软雅黑" panose="020B0503020204020204" pitchFamily="34" charset="-122"/>
                  <a:ea typeface="微软雅黑" panose="020B0503020204020204" pitchFamily="34" charset="-122"/>
                </a:rPr>
                <a:t>智慧</a:t>
              </a:r>
              <a:endParaRPr lang="en-US" altLang="zh-CN" sz="1050" b="0" dirty="0">
                <a:solidFill>
                  <a:srgbClr val="004CA0"/>
                </a:solidFill>
                <a:latin typeface="微软雅黑" panose="020B0503020204020204" pitchFamily="34" charset="-122"/>
                <a:ea typeface="微软雅黑" panose="020B0503020204020204" pitchFamily="34" charset="-122"/>
              </a:endParaRPr>
            </a:p>
            <a:p>
              <a:pPr algn="ctr"/>
              <a:r>
                <a:rPr lang="zh-CN" altLang="en-US" sz="1050" b="0" dirty="0">
                  <a:solidFill>
                    <a:srgbClr val="004CA0"/>
                  </a:solidFill>
                  <a:latin typeface="微软雅黑" panose="020B0503020204020204" pitchFamily="34" charset="-122"/>
                  <a:ea typeface="微软雅黑" panose="020B0503020204020204" pitchFamily="34" charset="-122"/>
                </a:rPr>
                <a:t>停车</a:t>
              </a:r>
              <a:endParaRPr lang="en-US" altLang="zh-CN" sz="1050" b="0" dirty="0">
                <a:solidFill>
                  <a:srgbClr val="004CA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510831" y="4406198"/>
              <a:ext cx="673238" cy="673238"/>
              <a:chOff x="7089212" y="3282048"/>
              <a:chExt cx="632153" cy="632153"/>
            </a:xfrm>
          </p:grpSpPr>
          <p:sp>
            <p:nvSpPr>
              <p:cNvPr id="22" name="椭圆 21"/>
              <p:cNvSpPr/>
              <p:nvPr/>
            </p:nvSpPr>
            <p:spPr>
              <a:xfrm>
                <a:off x="7089212" y="3282048"/>
                <a:ext cx="632153" cy="632153"/>
              </a:xfrm>
              <a:prstGeom prst="ellipse">
                <a:avLst/>
              </a:prstGeom>
              <a:solidFill>
                <a:srgbClr val="0070C0"/>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椭圆 1"/>
              <p:cNvSpPr/>
              <p:nvPr/>
            </p:nvSpPr>
            <p:spPr>
              <a:xfrm>
                <a:off x="7121164" y="3311590"/>
                <a:ext cx="581006" cy="581006"/>
              </a:xfrm>
              <a:prstGeom prst="ellipse">
                <a:avLst/>
              </a:prstGeom>
              <a:solidFill>
                <a:srgbClr val="C1E8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004CA0"/>
                    </a:solidFill>
                    <a:latin typeface="微软雅黑" panose="020B0503020204020204" pitchFamily="34" charset="-122"/>
                    <a:ea typeface="微软雅黑" panose="020B0503020204020204" pitchFamily="34" charset="-122"/>
                  </a:rPr>
                  <a:t>智慧餐饮</a:t>
                </a:r>
              </a:p>
            </p:txBody>
          </p:sp>
        </p:grpSp>
        <p:grpSp>
          <p:nvGrpSpPr>
            <p:cNvPr id="33" name="组合 32"/>
            <p:cNvGrpSpPr/>
            <p:nvPr/>
          </p:nvGrpSpPr>
          <p:grpSpPr>
            <a:xfrm>
              <a:off x="554603" y="1181035"/>
              <a:ext cx="737470" cy="737470"/>
              <a:chOff x="1443668" y="1518743"/>
              <a:chExt cx="835085" cy="835085"/>
            </a:xfrm>
          </p:grpSpPr>
          <p:sp>
            <p:nvSpPr>
              <p:cNvPr id="35" name="椭圆 34"/>
              <p:cNvSpPr/>
              <p:nvPr/>
            </p:nvSpPr>
            <p:spPr>
              <a:xfrm>
                <a:off x="1443668" y="1518743"/>
                <a:ext cx="835085" cy="835085"/>
              </a:xfrm>
              <a:prstGeom prst="ellipse">
                <a:avLst/>
              </a:prstGeom>
              <a:solidFill>
                <a:srgbClr val="C1E8F7"/>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37" name="文本框 36"/>
              <p:cNvSpPr txBox="1"/>
              <p:nvPr/>
            </p:nvSpPr>
            <p:spPr>
              <a:xfrm>
                <a:off x="1509712" y="1807858"/>
                <a:ext cx="702756" cy="238527"/>
              </a:xfrm>
              <a:prstGeom prst="rect">
                <a:avLst/>
              </a:prstGeom>
            </p:spPr>
            <p:txBody>
              <a:bodyPr wrap="none" lIns="68580" tIns="34290" rIns="68580" bIns="34290">
                <a:spAutoFit/>
              </a:bodyPr>
              <a:lstStyle>
                <a:defPPr>
                  <a:defRPr lang="zh-CN"/>
                </a:defPPr>
                <a:lvl1pPr fontAlgn="auto">
                  <a:spcBef>
                    <a:spcPts val="0"/>
                  </a:spcBef>
                  <a:spcAft>
                    <a:spcPts val="0"/>
                  </a:spcAft>
                  <a:defRPr sz="1600" b="1">
                    <a:solidFill>
                      <a:schemeClr val="tx1">
                        <a:lumMod val="65000"/>
                        <a:lumOff val="35000"/>
                      </a:schemeClr>
                    </a:solidFill>
                    <a:latin typeface="+mn-ea"/>
                    <a:ea typeface="+mn-ea"/>
                  </a:defRPr>
                </a:lvl1pPr>
              </a:lstStyle>
              <a:p>
                <a:pPr algn="ctr"/>
                <a:r>
                  <a:rPr lang="zh-CN" altLang="en-US" sz="1100" b="0" dirty="0">
                    <a:solidFill>
                      <a:srgbClr val="004CA0"/>
                    </a:solidFill>
                    <a:latin typeface="微软雅黑" panose="020B0503020204020204" pitchFamily="34" charset="-122"/>
                    <a:ea typeface="微软雅黑" panose="020B0503020204020204" pitchFamily="34" charset="-122"/>
                  </a:rPr>
                  <a:t>智慧医疗</a:t>
                </a:r>
              </a:p>
            </p:txBody>
          </p:sp>
        </p:grpSp>
        <p:grpSp>
          <p:nvGrpSpPr>
            <p:cNvPr id="38" name="组合 37"/>
            <p:cNvGrpSpPr/>
            <p:nvPr/>
          </p:nvGrpSpPr>
          <p:grpSpPr>
            <a:xfrm>
              <a:off x="6754914" y="809625"/>
              <a:ext cx="913891" cy="887460"/>
              <a:chOff x="7089212" y="3282048"/>
              <a:chExt cx="632153" cy="632153"/>
            </a:xfrm>
          </p:grpSpPr>
          <p:sp>
            <p:nvSpPr>
              <p:cNvPr id="39" name="椭圆 38"/>
              <p:cNvSpPr/>
              <p:nvPr/>
            </p:nvSpPr>
            <p:spPr>
              <a:xfrm>
                <a:off x="7089212" y="3282048"/>
                <a:ext cx="632153" cy="632153"/>
              </a:xfrm>
              <a:prstGeom prst="ellipse">
                <a:avLst/>
              </a:prstGeom>
              <a:solidFill>
                <a:srgbClr val="0070C0"/>
              </a:solidFill>
              <a:ln w="76200" cap="flat" cmpd="sng" algn="ctr">
                <a:solidFill>
                  <a:srgbClr val="0070C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微软雅黑" panose="020B0503020204020204" pitchFamily="34" charset="-122"/>
                  <a:ea typeface="微软雅黑" panose="020B0503020204020204" pitchFamily="34" charset="-122"/>
                  <a:sym typeface="Arial" panose="020B0604020202020204" pitchFamily="34" charset="0"/>
                </a:endParaRPr>
              </a:p>
            </p:txBody>
          </p:sp>
          <p:sp>
            <p:nvSpPr>
              <p:cNvPr id="40" name="椭圆 39"/>
              <p:cNvSpPr/>
              <p:nvPr/>
            </p:nvSpPr>
            <p:spPr>
              <a:xfrm>
                <a:off x="7121164" y="3311590"/>
                <a:ext cx="581006" cy="581006"/>
              </a:xfrm>
              <a:prstGeom prst="ellipse">
                <a:avLst/>
              </a:prstGeom>
              <a:solidFill>
                <a:srgbClr val="C1E8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004CA0"/>
                    </a:solidFill>
                    <a:latin typeface="微软雅黑" panose="020B0503020204020204" pitchFamily="34" charset="-122"/>
                    <a:ea typeface="微软雅黑" panose="020B0503020204020204" pitchFamily="34" charset="-122"/>
                  </a:rPr>
                  <a:t>智慧旅游</a:t>
                </a: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0"/>
          <p:cNvSpPr txBox="1">
            <a:spLocks noChangeArrowheads="1"/>
          </p:cNvSpPr>
          <p:nvPr/>
        </p:nvSpPr>
        <p:spPr bwMode="auto">
          <a:xfrm>
            <a:off x="4256612" y="1143690"/>
            <a:ext cx="630000" cy="330000"/>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750" dirty="0">
                <a:solidFill>
                  <a:schemeClr val="bg1"/>
                </a:solidFill>
                <a:latin typeface="微软雅黑" panose="020B0503020204020204" pitchFamily="34" charset="-122"/>
                <a:ea typeface="微软雅黑" panose="020B0503020204020204" pitchFamily="34" charset="-122"/>
              </a:rPr>
              <a:t>董事长</a:t>
            </a:r>
          </a:p>
        </p:txBody>
      </p:sp>
      <p:sp>
        <p:nvSpPr>
          <p:cNvPr id="8" name="Text Box 30"/>
          <p:cNvSpPr txBox="1">
            <a:spLocks noChangeArrowheads="1"/>
          </p:cNvSpPr>
          <p:nvPr/>
        </p:nvSpPr>
        <p:spPr bwMode="auto">
          <a:xfrm>
            <a:off x="7092327" y="2324679"/>
            <a:ext cx="630000" cy="330000"/>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综合管理中心</a:t>
            </a:r>
          </a:p>
        </p:txBody>
      </p:sp>
      <p:sp>
        <p:nvSpPr>
          <p:cNvPr id="9" name="Text Box 30"/>
          <p:cNvSpPr txBox="1">
            <a:spLocks noChangeArrowheads="1"/>
          </p:cNvSpPr>
          <p:nvPr/>
        </p:nvSpPr>
        <p:spPr bwMode="auto">
          <a:xfrm>
            <a:off x="4257000" y="1597360"/>
            <a:ext cx="630000" cy="330000"/>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750" dirty="0">
                <a:solidFill>
                  <a:schemeClr val="bg1"/>
                </a:solidFill>
                <a:latin typeface="微软雅黑" panose="020B0503020204020204" pitchFamily="34" charset="-122"/>
                <a:ea typeface="微软雅黑" panose="020B0503020204020204" pitchFamily="34" charset="-122"/>
              </a:rPr>
              <a:t>总裁</a:t>
            </a:r>
          </a:p>
        </p:txBody>
      </p:sp>
      <p:cxnSp>
        <p:nvCxnSpPr>
          <p:cNvPr id="10" name="肘形连接符 104"/>
          <p:cNvCxnSpPr>
            <a:stCxn id="8" idx="2"/>
            <a:endCxn id="25" idx="0"/>
          </p:cNvCxnSpPr>
          <p:nvPr/>
        </p:nvCxnSpPr>
        <p:spPr>
          <a:xfrm rot="5400000">
            <a:off x="6960868" y="2651065"/>
            <a:ext cx="442846" cy="450073"/>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12" name="Text Box 30"/>
          <p:cNvSpPr txBox="1">
            <a:spLocks noChangeArrowheads="1"/>
          </p:cNvSpPr>
          <p:nvPr/>
        </p:nvSpPr>
        <p:spPr bwMode="auto">
          <a:xfrm>
            <a:off x="5374630" y="2324679"/>
            <a:ext cx="630000" cy="330000"/>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产品技术中心</a:t>
            </a:r>
          </a:p>
        </p:txBody>
      </p:sp>
      <p:sp>
        <p:nvSpPr>
          <p:cNvPr id="13" name="Text Box 30"/>
          <p:cNvSpPr txBox="1">
            <a:spLocks noChangeArrowheads="1"/>
          </p:cNvSpPr>
          <p:nvPr/>
        </p:nvSpPr>
        <p:spPr bwMode="auto">
          <a:xfrm>
            <a:off x="1209167" y="2324679"/>
            <a:ext cx="630000" cy="330000"/>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金融科技事业部</a:t>
            </a:r>
          </a:p>
        </p:txBody>
      </p:sp>
      <p:sp>
        <p:nvSpPr>
          <p:cNvPr id="14" name="Text Box 30"/>
          <p:cNvSpPr txBox="1">
            <a:spLocks noChangeArrowheads="1"/>
          </p:cNvSpPr>
          <p:nvPr/>
        </p:nvSpPr>
        <p:spPr bwMode="auto">
          <a:xfrm>
            <a:off x="2655786" y="3151633"/>
            <a:ext cx="210000" cy="906000"/>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智慧商业部</a:t>
            </a:r>
          </a:p>
        </p:txBody>
      </p:sp>
      <p:sp>
        <p:nvSpPr>
          <p:cNvPr id="16" name="Text Box 30"/>
          <p:cNvSpPr txBox="1">
            <a:spLocks noChangeArrowheads="1"/>
          </p:cNvSpPr>
          <p:nvPr/>
        </p:nvSpPr>
        <p:spPr bwMode="auto">
          <a:xfrm>
            <a:off x="4120530" y="3097525"/>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场景金融产品部</a:t>
            </a:r>
          </a:p>
        </p:txBody>
      </p:sp>
      <p:sp>
        <p:nvSpPr>
          <p:cNvPr id="17" name="Text Box 30"/>
          <p:cNvSpPr txBox="1">
            <a:spLocks noChangeArrowheads="1"/>
          </p:cNvSpPr>
          <p:nvPr/>
        </p:nvSpPr>
        <p:spPr bwMode="auto">
          <a:xfrm>
            <a:off x="4851583" y="3097525"/>
            <a:ext cx="190909"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商业产品部</a:t>
            </a:r>
          </a:p>
        </p:txBody>
      </p:sp>
      <p:sp>
        <p:nvSpPr>
          <p:cNvPr id="18" name="Text Box 30"/>
          <p:cNvSpPr txBox="1">
            <a:spLocks noChangeArrowheads="1"/>
          </p:cNvSpPr>
          <p:nvPr/>
        </p:nvSpPr>
        <p:spPr bwMode="auto">
          <a:xfrm>
            <a:off x="5237135" y="4351379"/>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en-US" altLang="zh-CN" sz="750" dirty="0">
                <a:solidFill>
                  <a:schemeClr val="bg1"/>
                </a:solidFill>
                <a:latin typeface="微软雅黑" panose="020B0503020204020204" pitchFamily="34" charset="-122"/>
                <a:ea typeface="微软雅黑" panose="020B0503020204020204" pitchFamily="34" charset="-122"/>
              </a:rPr>
              <a:t>APP</a:t>
            </a:r>
            <a:r>
              <a:rPr kumimoji="1" lang="zh-CN" altLang="en-US" sz="750">
                <a:solidFill>
                  <a:schemeClr val="bg1"/>
                </a:solidFill>
                <a:latin typeface="微软雅黑" panose="020B0503020204020204" pitchFamily="34" charset="-122"/>
                <a:ea typeface="微软雅黑" panose="020B0503020204020204" pitchFamily="34" charset="-122"/>
              </a:rPr>
              <a:t>开发组</a:t>
            </a:r>
            <a:endParaRPr kumimoji="1" lang="zh-CN" altLang="en-US" sz="750" dirty="0">
              <a:solidFill>
                <a:schemeClr val="bg1"/>
              </a:solidFill>
              <a:latin typeface="微软雅黑" panose="020B0503020204020204" pitchFamily="34" charset="-122"/>
              <a:ea typeface="微软雅黑" panose="020B0503020204020204" pitchFamily="34" charset="-122"/>
            </a:endParaRPr>
          </a:p>
        </p:txBody>
      </p:sp>
      <p:sp>
        <p:nvSpPr>
          <p:cNvPr id="19" name="Text Box 30"/>
          <p:cNvSpPr txBox="1">
            <a:spLocks noChangeArrowheads="1"/>
          </p:cNvSpPr>
          <p:nvPr/>
        </p:nvSpPr>
        <p:spPr bwMode="auto">
          <a:xfrm>
            <a:off x="5922173" y="3097525"/>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测试部</a:t>
            </a:r>
          </a:p>
        </p:txBody>
      </p:sp>
      <p:sp>
        <p:nvSpPr>
          <p:cNvPr id="20" name="Text Box 30"/>
          <p:cNvSpPr txBox="1">
            <a:spLocks noChangeArrowheads="1"/>
          </p:cNvSpPr>
          <p:nvPr/>
        </p:nvSpPr>
        <p:spPr bwMode="auto">
          <a:xfrm>
            <a:off x="6263964" y="3097525"/>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运维部</a:t>
            </a:r>
          </a:p>
        </p:txBody>
      </p:sp>
      <p:sp>
        <p:nvSpPr>
          <p:cNvPr id="25" name="Text Box 30"/>
          <p:cNvSpPr txBox="1">
            <a:spLocks noChangeArrowheads="1"/>
          </p:cNvSpPr>
          <p:nvPr/>
        </p:nvSpPr>
        <p:spPr bwMode="auto">
          <a:xfrm>
            <a:off x="6852253" y="3097525"/>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财务部</a:t>
            </a:r>
          </a:p>
        </p:txBody>
      </p:sp>
      <p:sp>
        <p:nvSpPr>
          <p:cNvPr id="26" name="Text Box 30"/>
          <p:cNvSpPr txBox="1">
            <a:spLocks noChangeArrowheads="1"/>
          </p:cNvSpPr>
          <p:nvPr/>
        </p:nvSpPr>
        <p:spPr bwMode="auto">
          <a:xfrm>
            <a:off x="7182298" y="3097525"/>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行政部</a:t>
            </a:r>
          </a:p>
        </p:txBody>
      </p:sp>
      <p:sp>
        <p:nvSpPr>
          <p:cNvPr id="27" name="Text Box 30"/>
          <p:cNvSpPr txBox="1">
            <a:spLocks noChangeArrowheads="1"/>
          </p:cNvSpPr>
          <p:nvPr/>
        </p:nvSpPr>
        <p:spPr bwMode="auto">
          <a:xfrm>
            <a:off x="7512342" y="3097525"/>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人力资源部</a:t>
            </a:r>
          </a:p>
        </p:txBody>
      </p:sp>
      <p:sp>
        <p:nvSpPr>
          <p:cNvPr id="28" name="Text Box 30"/>
          <p:cNvSpPr txBox="1">
            <a:spLocks noChangeArrowheads="1"/>
          </p:cNvSpPr>
          <p:nvPr/>
        </p:nvSpPr>
        <p:spPr bwMode="auto">
          <a:xfrm>
            <a:off x="7842387" y="3097525"/>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法务部</a:t>
            </a:r>
          </a:p>
        </p:txBody>
      </p:sp>
      <p:sp>
        <p:nvSpPr>
          <p:cNvPr id="31" name="Text Box 30"/>
          <p:cNvSpPr txBox="1">
            <a:spLocks noChangeArrowheads="1"/>
          </p:cNvSpPr>
          <p:nvPr/>
        </p:nvSpPr>
        <p:spPr bwMode="auto">
          <a:xfrm>
            <a:off x="1828325" y="3097525"/>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金融科技运营部</a:t>
            </a:r>
          </a:p>
        </p:txBody>
      </p:sp>
      <p:sp>
        <p:nvSpPr>
          <p:cNvPr id="32" name="Text Box 30"/>
          <p:cNvSpPr txBox="1">
            <a:spLocks noChangeArrowheads="1"/>
          </p:cNvSpPr>
          <p:nvPr/>
        </p:nvSpPr>
        <p:spPr bwMode="auto">
          <a:xfrm>
            <a:off x="983455" y="3097525"/>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金融科技商务部</a:t>
            </a:r>
          </a:p>
        </p:txBody>
      </p:sp>
      <p:sp>
        <p:nvSpPr>
          <p:cNvPr id="33" name="Text Box 30"/>
          <p:cNvSpPr txBox="1">
            <a:spLocks noChangeArrowheads="1"/>
          </p:cNvSpPr>
          <p:nvPr/>
        </p:nvSpPr>
        <p:spPr bwMode="auto">
          <a:xfrm>
            <a:off x="2660143" y="4357667"/>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实施运营组</a:t>
            </a:r>
          </a:p>
        </p:txBody>
      </p:sp>
      <p:sp>
        <p:nvSpPr>
          <p:cNvPr id="34" name="Text Box 30"/>
          <p:cNvSpPr txBox="1">
            <a:spLocks noChangeArrowheads="1"/>
          </p:cNvSpPr>
          <p:nvPr/>
        </p:nvSpPr>
        <p:spPr bwMode="auto">
          <a:xfrm>
            <a:off x="2409347" y="4357667"/>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商务</a:t>
            </a:r>
            <a:endParaRPr kumimoji="1" lang="en-US" altLang="zh-CN" sz="750" dirty="0">
              <a:solidFill>
                <a:schemeClr val="bg1"/>
              </a:solidFill>
              <a:latin typeface="微软雅黑" panose="020B0503020204020204" pitchFamily="34" charset="-122"/>
              <a:ea typeface="微软雅黑" panose="020B0503020204020204" pitchFamily="34" charset="-122"/>
            </a:endParaRPr>
          </a:p>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组</a:t>
            </a:r>
          </a:p>
        </p:txBody>
      </p:sp>
      <p:cxnSp>
        <p:nvCxnSpPr>
          <p:cNvPr id="36" name="肘形连接符 104"/>
          <p:cNvCxnSpPr>
            <a:stCxn id="8" idx="2"/>
            <a:endCxn id="28" idx="0"/>
          </p:cNvCxnSpPr>
          <p:nvPr/>
        </p:nvCxnSpPr>
        <p:spPr>
          <a:xfrm rot="16200000" flipH="1">
            <a:off x="7455934" y="2606072"/>
            <a:ext cx="442846" cy="540060"/>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37" name="肘形连接符 104"/>
          <p:cNvCxnSpPr>
            <a:stCxn id="8" idx="2"/>
            <a:endCxn id="26" idx="0"/>
          </p:cNvCxnSpPr>
          <p:nvPr/>
        </p:nvCxnSpPr>
        <p:spPr>
          <a:xfrm rot="5400000">
            <a:off x="7125890" y="2816088"/>
            <a:ext cx="442846" cy="120029"/>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38" name="肘形连接符 104"/>
          <p:cNvCxnSpPr>
            <a:stCxn id="8" idx="2"/>
            <a:endCxn id="27" idx="0"/>
          </p:cNvCxnSpPr>
          <p:nvPr/>
        </p:nvCxnSpPr>
        <p:spPr>
          <a:xfrm rot="16200000" flipH="1">
            <a:off x="7290912" y="2771094"/>
            <a:ext cx="442846" cy="210015"/>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39" name="肘形连接符 104"/>
          <p:cNvCxnSpPr>
            <a:stCxn id="12" idx="2"/>
            <a:endCxn id="16" idx="0"/>
          </p:cNvCxnSpPr>
          <p:nvPr/>
        </p:nvCxnSpPr>
        <p:spPr>
          <a:xfrm rot="5400000">
            <a:off x="4736158" y="2144052"/>
            <a:ext cx="442846" cy="1464100"/>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40" name="肘形连接符 104"/>
          <p:cNvCxnSpPr>
            <a:stCxn id="14" idx="2"/>
            <a:endCxn id="34" idx="0"/>
          </p:cNvCxnSpPr>
          <p:nvPr/>
        </p:nvCxnSpPr>
        <p:spPr>
          <a:xfrm rot="5400000">
            <a:off x="2487550" y="4084431"/>
            <a:ext cx="300033" cy="246439"/>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42" name="肘形连接符 104"/>
          <p:cNvCxnSpPr>
            <a:stCxn id="13" idx="2"/>
            <a:endCxn id="32" idx="0"/>
          </p:cNvCxnSpPr>
          <p:nvPr/>
        </p:nvCxnSpPr>
        <p:spPr>
          <a:xfrm rot="5400000">
            <a:off x="1084888" y="2658246"/>
            <a:ext cx="442846" cy="435712"/>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8" name="肘形连接符 104"/>
          <p:cNvCxnSpPr>
            <a:stCxn id="14" idx="2"/>
            <a:endCxn id="33" idx="0"/>
          </p:cNvCxnSpPr>
          <p:nvPr/>
        </p:nvCxnSpPr>
        <p:spPr>
          <a:xfrm rot="16200000" flipH="1">
            <a:off x="2612948" y="4205471"/>
            <a:ext cx="300033" cy="4358"/>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1" name="肘形连接符 104"/>
          <p:cNvCxnSpPr>
            <a:stCxn id="12" idx="2"/>
            <a:endCxn id="17" idx="0"/>
          </p:cNvCxnSpPr>
          <p:nvPr/>
        </p:nvCxnSpPr>
        <p:spPr>
          <a:xfrm rot="5400000">
            <a:off x="5096912" y="2504806"/>
            <a:ext cx="442846" cy="742592"/>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2" name="肘形连接符 104"/>
          <p:cNvCxnSpPr>
            <a:stCxn id="9" idx="2"/>
            <a:endCxn id="12" idx="0"/>
          </p:cNvCxnSpPr>
          <p:nvPr/>
        </p:nvCxnSpPr>
        <p:spPr>
          <a:xfrm rot="16200000" flipH="1">
            <a:off x="4932156" y="1567204"/>
            <a:ext cx="397319" cy="1117630"/>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3" name="肘形连接符 104"/>
          <p:cNvCxnSpPr>
            <a:stCxn id="12" idx="2"/>
            <a:endCxn id="18" idx="0"/>
          </p:cNvCxnSpPr>
          <p:nvPr/>
        </p:nvCxnSpPr>
        <p:spPr>
          <a:xfrm rot="5400000">
            <a:off x="4667533" y="3329282"/>
            <a:ext cx="1696700" cy="347495"/>
          </a:xfrm>
          <a:prstGeom prst="bentConnector3">
            <a:avLst>
              <a:gd name="adj1" fmla="val 12949"/>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4" name="肘形连接符 104"/>
          <p:cNvCxnSpPr>
            <a:stCxn id="12" idx="2"/>
            <a:endCxn id="19" idx="0"/>
          </p:cNvCxnSpPr>
          <p:nvPr/>
        </p:nvCxnSpPr>
        <p:spPr>
          <a:xfrm rot="16200000" flipH="1">
            <a:off x="5636979" y="2707330"/>
            <a:ext cx="442846" cy="337543"/>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5" name="肘形连接符 104"/>
          <p:cNvCxnSpPr>
            <a:stCxn id="12" idx="2"/>
            <a:endCxn id="20" idx="0"/>
          </p:cNvCxnSpPr>
          <p:nvPr/>
        </p:nvCxnSpPr>
        <p:spPr>
          <a:xfrm rot="16200000" flipH="1">
            <a:off x="5807874" y="2536434"/>
            <a:ext cx="442846" cy="679334"/>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78" name="肘形连接符 104"/>
          <p:cNvCxnSpPr>
            <a:stCxn id="9" idx="2"/>
            <a:endCxn id="14" idx="0"/>
          </p:cNvCxnSpPr>
          <p:nvPr/>
        </p:nvCxnSpPr>
        <p:spPr>
          <a:xfrm rot="5400000">
            <a:off x="3054257" y="1633890"/>
            <a:ext cx="1224273" cy="1811214"/>
          </a:xfrm>
          <a:prstGeom prst="bentConnector3">
            <a:avLst>
              <a:gd name="adj1" fmla="val 15992"/>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79" name="肘形连接符 104"/>
          <p:cNvCxnSpPr>
            <a:stCxn id="9" idx="2"/>
            <a:endCxn id="13" idx="0"/>
          </p:cNvCxnSpPr>
          <p:nvPr/>
        </p:nvCxnSpPr>
        <p:spPr>
          <a:xfrm rot="5400000">
            <a:off x="2849424" y="602103"/>
            <a:ext cx="397319" cy="3047833"/>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92" name="肘形连接符 104"/>
          <p:cNvCxnSpPr>
            <a:stCxn id="9" idx="2"/>
            <a:endCxn id="8" idx="0"/>
          </p:cNvCxnSpPr>
          <p:nvPr/>
        </p:nvCxnSpPr>
        <p:spPr>
          <a:xfrm rot="16200000" flipH="1">
            <a:off x="5791004" y="708356"/>
            <a:ext cx="397319" cy="2835327"/>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95" name="肘形连接符 104"/>
          <p:cNvCxnSpPr>
            <a:stCxn id="13" idx="2"/>
            <a:endCxn id="31" idx="0"/>
          </p:cNvCxnSpPr>
          <p:nvPr/>
        </p:nvCxnSpPr>
        <p:spPr>
          <a:xfrm rot="16200000" flipH="1">
            <a:off x="1507323" y="2671523"/>
            <a:ext cx="442846" cy="409158"/>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13" name="肘形连接符 104"/>
          <p:cNvCxnSpPr>
            <a:stCxn id="9" idx="0"/>
            <a:endCxn id="6" idx="2"/>
          </p:cNvCxnSpPr>
          <p:nvPr/>
        </p:nvCxnSpPr>
        <p:spPr>
          <a:xfrm rot="16200000" flipV="1">
            <a:off x="4509971" y="1535331"/>
            <a:ext cx="123670" cy="388"/>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68" name="Text Box 30"/>
          <p:cNvSpPr txBox="1">
            <a:spLocks noChangeArrowheads="1"/>
          </p:cNvSpPr>
          <p:nvPr/>
        </p:nvSpPr>
        <p:spPr bwMode="auto">
          <a:xfrm>
            <a:off x="3401893" y="3150294"/>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广告营销部</a:t>
            </a:r>
          </a:p>
        </p:txBody>
      </p:sp>
      <p:cxnSp>
        <p:nvCxnSpPr>
          <p:cNvPr id="69" name="肘形连接符 104"/>
          <p:cNvCxnSpPr>
            <a:stCxn id="9" idx="2"/>
            <a:endCxn id="68" idx="0"/>
          </p:cNvCxnSpPr>
          <p:nvPr/>
        </p:nvCxnSpPr>
        <p:spPr>
          <a:xfrm rot="5400000">
            <a:off x="3427980" y="2006273"/>
            <a:ext cx="1222934" cy="1065107"/>
          </a:xfrm>
          <a:prstGeom prst="bentConnector3">
            <a:avLst>
              <a:gd name="adj1" fmla="val 16597"/>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70" name="Text Box 30"/>
          <p:cNvSpPr txBox="1">
            <a:spLocks noChangeArrowheads="1"/>
          </p:cNvSpPr>
          <p:nvPr/>
        </p:nvSpPr>
        <p:spPr bwMode="auto">
          <a:xfrm>
            <a:off x="851587"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商务</a:t>
            </a:r>
            <a:endParaRPr kumimoji="1" lang="en-US" altLang="zh-CN" sz="750" dirty="0">
              <a:solidFill>
                <a:schemeClr val="bg1"/>
              </a:solidFill>
              <a:latin typeface="微软雅黑" panose="020B0503020204020204" pitchFamily="34" charset="-122"/>
              <a:ea typeface="微软雅黑" panose="020B0503020204020204" pitchFamily="34" charset="-122"/>
            </a:endParaRPr>
          </a:p>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一组</a:t>
            </a:r>
          </a:p>
        </p:txBody>
      </p:sp>
      <p:cxnSp>
        <p:nvCxnSpPr>
          <p:cNvPr id="71" name="肘形连接符 104"/>
          <p:cNvCxnSpPr>
            <a:stCxn id="32" idx="2"/>
            <a:endCxn id="70" idx="0"/>
          </p:cNvCxnSpPr>
          <p:nvPr/>
        </p:nvCxnSpPr>
        <p:spPr>
          <a:xfrm rot="5400000">
            <a:off x="849263" y="4112188"/>
            <a:ext cx="346517" cy="131868"/>
          </a:xfrm>
          <a:prstGeom prst="bentConnector3">
            <a:avLst>
              <a:gd name="adj1" fmla="val 50000"/>
            </a:avLst>
          </a:prstGeom>
          <a:ln w="9525">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77" name="Text Box 30"/>
          <p:cNvSpPr txBox="1">
            <a:spLocks noChangeArrowheads="1"/>
          </p:cNvSpPr>
          <p:nvPr/>
        </p:nvSpPr>
        <p:spPr bwMode="auto">
          <a:xfrm>
            <a:off x="4121973"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研发二组</a:t>
            </a:r>
          </a:p>
        </p:txBody>
      </p:sp>
      <p:sp>
        <p:nvSpPr>
          <p:cNvPr id="80" name="Text Box 30"/>
          <p:cNvSpPr txBox="1">
            <a:spLocks noChangeArrowheads="1"/>
          </p:cNvSpPr>
          <p:nvPr/>
        </p:nvSpPr>
        <p:spPr bwMode="auto">
          <a:xfrm>
            <a:off x="3821940"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研发一组</a:t>
            </a:r>
          </a:p>
        </p:txBody>
      </p:sp>
      <p:sp>
        <p:nvSpPr>
          <p:cNvPr id="82" name="Text Box 30"/>
          <p:cNvSpPr txBox="1">
            <a:spLocks noChangeArrowheads="1"/>
          </p:cNvSpPr>
          <p:nvPr/>
        </p:nvSpPr>
        <p:spPr bwMode="auto">
          <a:xfrm>
            <a:off x="4422007"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研发三组</a:t>
            </a:r>
          </a:p>
        </p:txBody>
      </p:sp>
      <p:sp>
        <p:nvSpPr>
          <p:cNvPr id="83" name="Text Box 30"/>
          <p:cNvSpPr txBox="1">
            <a:spLocks noChangeArrowheads="1"/>
          </p:cNvSpPr>
          <p:nvPr/>
        </p:nvSpPr>
        <p:spPr bwMode="auto">
          <a:xfrm>
            <a:off x="4962067"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技术组</a:t>
            </a:r>
          </a:p>
        </p:txBody>
      </p:sp>
      <p:sp>
        <p:nvSpPr>
          <p:cNvPr id="85" name="Text Box 30"/>
          <p:cNvSpPr txBox="1">
            <a:spLocks noChangeArrowheads="1"/>
          </p:cNvSpPr>
          <p:nvPr/>
        </p:nvSpPr>
        <p:spPr bwMode="auto">
          <a:xfrm>
            <a:off x="4707034"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产品组</a:t>
            </a:r>
          </a:p>
        </p:txBody>
      </p:sp>
      <p:sp>
        <p:nvSpPr>
          <p:cNvPr id="86" name="Text Box 30"/>
          <p:cNvSpPr txBox="1">
            <a:spLocks noChangeArrowheads="1"/>
          </p:cNvSpPr>
          <p:nvPr/>
        </p:nvSpPr>
        <p:spPr bwMode="auto">
          <a:xfrm>
            <a:off x="6432207"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en-US" altLang="zh-CN" sz="750" dirty="0">
                <a:solidFill>
                  <a:schemeClr val="bg1"/>
                </a:solidFill>
                <a:latin typeface="微软雅黑" panose="020B0503020204020204" pitchFamily="34" charset="-122"/>
                <a:ea typeface="微软雅黑" panose="020B0503020204020204" pitchFamily="34" charset="-122"/>
              </a:rPr>
              <a:t>IT</a:t>
            </a:r>
            <a:r>
              <a:rPr kumimoji="1" lang="zh-CN" altLang="en-US" sz="750" dirty="0">
                <a:solidFill>
                  <a:schemeClr val="bg1"/>
                </a:solidFill>
                <a:latin typeface="微软雅黑" panose="020B0503020204020204" pitchFamily="34" charset="-122"/>
                <a:ea typeface="微软雅黑" panose="020B0503020204020204" pitchFamily="34" charset="-122"/>
              </a:rPr>
              <a:t>服务组</a:t>
            </a:r>
          </a:p>
        </p:txBody>
      </p:sp>
      <p:sp>
        <p:nvSpPr>
          <p:cNvPr id="88" name="Text Box 30"/>
          <p:cNvSpPr txBox="1">
            <a:spLocks noChangeArrowheads="1"/>
          </p:cNvSpPr>
          <p:nvPr/>
        </p:nvSpPr>
        <p:spPr bwMode="auto">
          <a:xfrm>
            <a:off x="6102193"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运维组</a:t>
            </a:r>
          </a:p>
        </p:txBody>
      </p:sp>
      <p:cxnSp>
        <p:nvCxnSpPr>
          <p:cNvPr id="89" name="肘形连接符 104"/>
          <p:cNvCxnSpPr>
            <a:stCxn id="16" idx="2"/>
            <a:endCxn id="80" idx="0"/>
          </p:cNvCxnSpPr>
          <p:nvPr/>
        </p:nvCxnSpPr>
        <p:spPr>
          <a:xfrm rot="5400000">
            <a:off x="3902977" y="4028828"/>
            <a:ext cx="346517" cy="298590"/>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90" name="肘形连接符 104"/>
          <p:cNvCxnSpPr>
            <a:stCxn id="16" idx="2"/>
            <a:endCxn id="77" idx="0"/>
          </p:cNvCxnSpPr>
          <p:nvPr/>
        </p:nvCxnSpPr>
        <p:spPr>
          <a:xfrm rot="16200000" flipH="1">
            <a:off x="4052993" y="4177401"/>
            <a:ext cx="346517" cy="1443"/>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91" name="肘形连接符 104"/>
          <p:cNvCxnSpPr>
            <a:stCxn id="16" idx="2"/>
            <a:endCxn id="82" idx="0"/>
          </p:cNvCxnSpPr>
          <p:nvPr/>
        </p:nvCxnSpPr>
        <p:spPr>
          <a:xfrm rot="16200000" flipH="1">
            <a:off x="4203010" y="4027384"/>
            <a:ext cx="346517" cy="301477"/>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98" name="肘形连接符 104"/>
          <p:cNvCxnSpPr>
            <a:stCxn id="17" idx="2"/>
            <a:endCxn id="85" idx="0"/>
          </p:cNvCxnSpPr>
          <p:nvPr/>
        </p:nvCxnSpPr>
        <p:spPr>
          <a:xfrm rot="5400000">
            <a:off x="4706278" y="4110621"/>
            <a:ext cx="346517" cy="135004"/>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01" name="肘形连接符 104"/>
          <p:cNvCxnSpPr>
            <a:stCxn id="17" idx="2"/>
            <a:endCxn id="83" idx="0"/>
          </p:cNvCxnSpPr>
          <p:nvPr/>
        </p:nvCxnSpPr>
        <p:spPr>
          <a:xfrm rot="16200000" flipH="1">
            <a:off x="4833794" y="4118108"/>
            <a:ext cx="346517" cy="120028"/>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28" name="肘形连接符 104"/>
          <p:cNvCxnSpPr>
            <a:stCxn id="20" idx="2"/>
            <a:endCxn id="88" idx="0"/>
          </p:cNvCxnSpPr>
          <p:nvPr/>
        </p:nvCxnSpPr>
        <p:spPr>
          <a:xfrm rot="5400000">
            <a:off x="6114821" y="4097238"/>
            <a:ext cx="346517" cy="161771"/>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29" name="肘形连接符 104"/>
          <p:cNvCxnSpPr>
            <a:stCxn id="20" idx="2"/>
            <a:endCxn id="86" idx="0"/>
          </p:cNvCxnSpPr>
          <p:nvPr/>
        </p:nvCxnSpPr>
        <p:spPr>
          <a:xfrm rot="16200000" flipH="1">
            <a:off x="6279827" y="4094001"/>
            <a:ext cx="346517" cy="168243"/>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72" name="Text Box 30"/>
          <p:cNvSpPr txBox="1">
            <a:spLocks noChangeArrowheads="1"/>
          </p:cNvSpPr>
          <p:nvPr/>
        </p:nvSpPr>
        <p:spPr bwMode="auto">
          <a:xfrm>
            <a:off x="2919380" y="4357667"/>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a:solidFill>
                  <a:schemeClr val="bg1"/>
                </a:solidFill>
                <a:latin typeface="微软雅黑" panose="020B0503020204020204" pitchFamily="34" charset="-122"/>
                <a:ea typeface="微软雅黑" panose="020B0503020204020204" pitchFamily="34" charset="-122"/>
              </a:rPr>
              <a:t>项目</a:t>
            </a:r>
            <a:r>
              <a:rPr kumimoji="1" lang="zh-CN" altLang="en-US" sz="750" dirty="0">
                <a:solidFill>
                  <a:schemeClr val="bg1"/>
                </a:solidFill>
                <a:latin typeface="微软雅黑" panose="020B0503020204020204" pitchFamily="34" charset="-122"/>
                <a:ea typeface="微软雅黑" panose="020B0503020204020204" pitchFamily="34" charset="-122"/>
              </a:rPr>
              <a:t>组</a:t>
            </a:r>
          </a:p>
        </p:txBody>
      </p:sp>
      <p:cxnSp>
        <p:nvCxnSpPr>
          <p:cNvPr id="75" name="肘形连接符 104"/>
          <p:cNvCxnSpPr>
            <a:stCxn id="14" idx="2"/>
            <a:endCxn id="72" idx="0"/>
          </p:cNvCxnSpPr>
          <p:nvPr/>
        </p:nvCxnSpPr>
        <p:spPr>
          <a:xfrm rot="16200000" flipH="1">
            <a:off x="2742566" y="4075853"/>
            <a:ext cx="300033" cy="263594"/>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76" name="Text Box 30"/>
          <p:cNvSpPr txBox="1">
            <a:spLocks noChangeArrowheads="1"/>
          </p:cNvSpPr>
          <p:nvPr/>
        </p:nvSpPr>
        <p:spPr bwMode="auto">
          <a:xfrm>
            <a:off x="1119180"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商务</a:t>
            </a:r>
            <a:endParaRPr kumimoji="1" lang="en-US" altLang="zh-CN" sz="750" dirty="0">
              <a:solidFill>
                <a:schemeClr val="bg1"/>
              </a:solidFill>
              <a:latin typeface="微软雅黑" panose="020B0503020204020204" pitchFamily="34" charset="-122"/>
              <a:ea typeface="微软雅黑" panose="020B0503020204020204" pitchFamily="34" charset="-122"/>
            </a:endParaRPr>
          </a:p>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二组</a:t>
            </a:r>
          </a:p>
        </p:txBody>
      </p:sp>
      <p:sp>
        <p:nvSpPr>
          <p:cNvPr id="84" name="Text Box 30"/>
          <p:cNvSpPr txBox="1">
            <a:spLocks noChangeArrowheads="1"/>
          </p:cNvSpPr>
          <p:nvPr/>
        </p:nvSpPr>
        <p:spPr bwMode="auto">
          <a:xfrm>
            <a:off x="1584220"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商户服务组</a:t>
            </a:r>
          </a:p>
        </p:txBody>
      </p:sp>
      <p:cxnSp>
        <p:nvCxnSpPr>
          <p:cNvPr id="87" name="肘形连接符 104"/>
          <p:cNvCxnSpPr>
            <a:stCxn id="31" idx="2"/>
            <a:endCxn id="84" idx="0"/>
          </p:cNvCxnSpPr>
          <p:nvPr/>
        </p:nvCxnSpPr>
        <p:spPr>
          <a:xfrm rot="5400000">
            <a:off x="1638014" y="4056070"/>
            <a:ext cx="346517" cy="244105"/>
          </a:xfrm>
          <a:prstGeom prst="bentConnector3">
            <a:avLst>
              <a:gd name="adj1" fmla="val 50000"/>
            </a:avLst>
          </a:prstGeom>
          <a:ln w="9525">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93" name="肘形连接符 104"/>
          <p:cNvCxnSpPr>
            <a:stCxn id="32" idx="2"/>
            <a:endCxn id="76" idx="0"/>
          </p:cNvCxnSpPr>
          <p:nvPr/>
        </p:nvCxnSpPr>
        <p:spPr>
          <a:xfrm rot="16200000" flipH="1">
            <a:off x="983059" y="4110260"/>
            <a:ext cx="346517" cy="135725"/>
          </a:xfrm>
          <a:prstGeom prst="bentConnector3">
            <a:avLst>
              <a:gd name="adj1" fmla="val 50000"/>
            </a:avLst>
          </a:prstGeom>
          <a:ln w="9525">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94" name="Text Box 30"/>
          <p:cNvSpPr txBox="1">
            <a:spLocks noChangeArrowheads="1"/>
          </p:cNvSpPr>
          <p:nvPr/>
        </p:nvSpPr>
        <p:spPr bwMode="auto">
          <a:xfrm>
            <a:off x="1826944"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银行运营一组</a:t>
            </a:r>
          </a:p>
        </p:txBody>
      </p:sp>
      <p:sp>
        <p:nvSpPr>
          <p:cNvPr id="97" name="Text Box 30"/>
          <p:cNvSpPr txBox="1">
            <a:spLocks noChangeArrowheads="1"/>
          </p:cNvSpPr>
          <p:nvPr/>
        </p:nvSpPr>
        <p:spPr bwMode="auto">
          <a:xfrm>
            <a:off x="2079287" y="4351381"/>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银行运营二组</a:t>
            </a:r>
          </a:p>
        </p:txBody>
      </p:sp>
      <p:cxnSp>
        <p:nvCxnSpPr>
          <p:cNvPr id="102" name="肘形连接符 104"/>
          <p:cNvCxnSpPr>
            <a:stCxn id="31" idx="2"/>
            <a:endCxn id="97" idx="0"/>
          </p:cNvCxnSpPr>
          <p:nvPr/>
        </p:nvCxnSpPr>
        <p:spPr>
          <a:xfrm rot="16200000" flipH="1">
            <a:off x="1885548" y="4052642"/>
            <a:ext cx="346517" cy="250962"/>
          </a:xfrm>
          <a:prstGeom prst="bentConnector3">
            <a:avLst>
              <a:gd name="adj1" fmla="val 50000"/>
            </a:avLst>
          </a:prstGeom>
          <a:ln w="9525">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103" name="肘形连接符 104"/>
          <p:cNvCxnSpPr>
            <a:stCxn id="31" idx="2"/>
            <a:endCxn id="94" idx="0"/>
          </p:cNvCxnSpPr>
          <p:nvPr/>
        </p:nvCxnSpPr>
        <p:spPr>
          <a:xfrm rot="5400000">
            <a:off x="1759377" y="4177433"/>
            <a:ext cx="346517" cy="1381"/>
          </a:xfrm>
          <a:prstGeom prst="bentConnector3">
            <a:avLst>
              <a:gd name="adj1" fmla="val 50000"/>
            </a:avLst>
          </a:prstGeom>
          <a:ln w="9525">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10" name="Text Box 30"/>
          <p:cNvSpPr txBox="1">
            <a:spLocks noChangeArrowheads="1"/>
          </p:cNvSpPr>
          <p:nvPr/>
        </p:nvSpPr>
        <p:spPr bwMode="auto">
          <a:xfrm>
            <a:off x="4256728" y="660149"/>
            <a:ext cx="630000" cy="330000"/>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750" dirty="0">
                <a:solidFill>
                  <a:schemeClr val="bg1"/>
                </a:solidFill>
                <a:latin typeface="微软雅黑" panose="020B0503020204020204" pitchFamily="34" charset="-122"/>
                <a:ea typeface="微软雅黑" panose="020B0503020204020204" pitchFamily="34" charset="-122"/>
                <a:sym typeface="+mn-ea"/>
              </a:rPr>
              <a:t>董事会</a:t>
            </a:r>
            <a:endParaRPr kumimoji="1" lang="en-US" altLang="zh-CN" sz="75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pPr>
            <a:endParaRPr kumimoji="1" lang="en-US" altLang="zh-CN" sz="750" dirty="0">
              <a:solidFill>
                <a:schemeClr val="bg1"/>
              </a:solidFill>
              <a:latin typeface="微软雅黑" panose="020B0503020204020204" pitchFamily="34" charset="-122"/>
              <a:ea typeface="微软雅黑" panose="020B0503020204020204" pitchFamily="34" charset="-122"/>
            </a:endParaRPr>
          </a:p>
        </p:txBody>
      </p:sp>
      <p:cxnSp>
        <p:nvCxnSpPr>
          <p:cNvPr id="115" name="肘形连接符 104"/>
          <p:cNvCxnSpPr>
            <a:stCxn id="6" idx="0"/>
            <a:endCxn id="110" idx="2"/>
          </p:cNvCxnSpPr>
          <p:nvPr/>
        </p:nvCxnSpPr>
        <p:spPr>
          <a:xfrm rot="16200000">
            <a:off x="4495165" y="1066800"/>
            <a:ext cx="153035" cy="635"/>
          </a:xfrm>
          <a:prstGeom prst="bentConnector3">
            <a:avLst>
              <a:gd name="adj1" fmla="val 49793"/>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105" name="Text Box 30"/>
          <p:cNvSpPr txBox="1">
            <a:spLocks noChangeArrowheads="1"/>
          </p:cNvSpPr>
          <p:nvPr/>
        </p:nvSpPr>
        <p:spPr bwMode="auto">
          <a:xfrm>
            <a:off x="3402348" y="4351379"/>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广告营销组</a:t>
            </a:r>
          </a:p>
        </p:txBody>
      </p:sp>
      <p:cxnSp>
        <p:nvCxnSpPr>
          <p:cNvPr id="108" name="肘形连接符 104"/>
          <p:cNvCxnSpPr>
            <a:stCxn id="105" idx="0"/>
            <a:endCxn id="68" idx="2"/>
          </p:cNvCxnSpPr>
          <p:nvPr/>
        </p:nvCxnSpPr>
        <p:spPr>
          <a:xfrm rot="16200000" flipV="1">
            <a:off x="3360248" y="4204279"/>
            <a:ext cx="293746" cy="454"/>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118" name="Text Box 30"/>
          <p:cNvSpPr txBox="1">
            <a:spLocks noChangeArrowheads="1"/>
          </p:cNvSpPr>
          <p:nvPr/>
        </p:nvSpPr>
        <p:spPr bwMode="auto">
          <a:xfrm>
            <a:off x="5584607" y="4351379"/>
            <a:ext cx="210000" cy="907339"/>
          </a:xfrm>
          <a:prstGeom prst="rect">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chorCtr="0">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750" dirty="0">
                <a:solidFill>
                  <a:schemeClr val="bg1"/>
                </a:solidFill>
                <a:latin typeface="微软雅黑" panose="020B0503020204020204" pitchFamily="34" charset="-122"/>
                <a:ea typeface="微软雅黑" panose="020B0503020204020204" pitchFamily="34" charset="-122"/>
              </a:rPr>
              <a:t>设计组</a:t>
            </a:r>
          </a:p>
        </p:txBody>
      </p:sp>
      <p:cxnSp>
        <p:nvCxnSpPr>
          <p:cNvPr id="119" name="肘形连接符 104"/>
          <p:cNvCxnSpPr>
            <a:stCxn id="12" idx="2"/>
            <a:endCxn id="118" idx="0"/>
          </p:cNvCxnSpPr>
          <p:nvPr/>
        </p:nvCxnSpPr>
        <p:spPr>
          <a:xfrm rot="5400000">
            <a:off x="4841268" y="3503018"/>
            <a:ext cx="1696700" cy="23"/>
          </a:xfrm>
          <a:prstGeom prst="bentConnector3">
            <a:avLst>
              <a:gd name="adj1" fmla="val 50000"/>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500380" y="594995"/>
            <a:ext cx="2621280" cy="460375"/>
          </a:xfrm>
          <a:prstGeom prst="rect">
            <a:avLst/>
          </a:prstGeom>
          <a:noFill/>
        </p:spPr>
        <p:txBody>
          <a:bodyPr wrap="none" rtlCol="0" anchor="t">
            <a:spAutoFit/>
          </a:bodyPr>
          <a:lstStyle/>
          <a:p>
            <a:pPr>
              <a:lnSpc>
                <a:spcPct val="100000"/>
              </a:lnSpc>
              <a:spcBef>
                <a:spcPts val="95"/>
              </a:spcBef>
            </a:pPr>
            <a:r>
              <a:rPr lang="zh-CN" sz="2400" b="1" dirty="0">
                <a:latin typeface="微软雅黑" panose="020B0503020204020204" pitchFamily="34" charset="-122"/>
                <a:ea typeface="微软雅黑" panose="020B0503020204020204" pitchFamily="34" charset="-122"/>
                <a:cs typeface="Noto Sans CJK JP Regular"/>
                <a:sym typeface="+mn-ea"/>
              </a:rPr>
              <a:t>公司组织架构介绍</a:t>
            </a:r>
            <a:endParaRPr lang="zh-CN" altLang="en-US" sz="2400" b="1" dirty="0">
              <a:latin typeface="微软雅黑" panose="020B0503020204020204" pitchFamily="34" charset="-122"/>
              <a:ea typeface="微软雅黑" panose="020B0503020204020204" pitchFamily="34" charset="-122"/>
              <a:cs typeface="Noto Sans CJK JP Regular"/>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5" imgW="4445" imgH="4445" progId="TCLayout.ActiveDocument.1">
                  <p:embed/>
                </p:oleObj>
              </mc:Choice>
              <mc:Fallback>
                <p:oleObj name="think-cell Slide" r:id="rId5" imgW="4445" imgH="4445" progId="TCLayout.ActiveDocument.1">
                  <p:embed/>
                  <p:pic>
                    <p:nvPicPr>
                      <p:cNvPr id="2" name="对象 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标题 2"/>
          <p:cNvSpPr>
            <a:spLocks noGrp="1"/>
          </p:cNvSpPr>
          <p:nvPr>
            <p:ph type="title"/>
          </p:nvPr>
        </p:nvSpPr>
        <p:spPr>
          <a:xfrm>
            <a:off x="729764" y="2401591"/>
            <a:ext cx="7886700" cy="1104636"/>
          </a:xfrm>
        </p:spPr>
        <p:txBody>
          <a:bodyPr/>
          <a:lstStyle/>
          <a:p>
            <a:pPr>
              <a:lnSpc>
                <a:spcPct val="150000"/>
              </a:lnSpc>
            </a:pPr>
            <a:r>
              <a:rPr lang="zh-CN" altLang="en-US" sz="3200" dirty="0"/>
              <a:t>谢谢！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3"/>
          <p:cNvSpPr/>
          <p:nvPr/>
        </p:nvSpPr>
        <p:spPr>
          <a:xfrm>
            <a:off x="7454002" y="5138225"/>
            <a:ext cx="1352550" cy="278129"/>
          </a:xfrm>
          <a:prstGeom prst="rect">
            <a:avLst/>
          </a:prstGeom>
          <a:blipFill>
            <a:blip r:embed="rId2" cstate="print"/>
            <a:stretch>
              <a:fillRect/>
            </a:stretch>
          </a:blipFill>
        </p:spPr>
        <p:txBody>
          <a:bodyPr wrap="square" lIns="0" tIns="0" rIns="0" bIns="0" rtlCol="0"/>
          <a:lstStyle/>
          <a:p>
            <a:endParaRPr/>
          </a:p>
        </p:txBody>
      </p:sp>
      <p:sp>
        <p:nvSpPr>
          <p:cNvPr id="11" name="标题 10"/>
          <p:cNvSpPr>
            <a:spLocks noGrp="1"/>
          </p:cNvSpPr>
          <p:nvPr>
            <p:ph type="title"/>
          </p:nvPr>
        </p:nvSpPr>
        <p:spPr>
          <a:xfrm>
            <a:off x="457200" y="610869"/>
            <a:ext cx="8229600" cy="529671"/>
          </a:xfrm>
        </p:spPr>
        <p:txBody>
          <a:bodyPr/>
          <a:lstStyle/>
          <a:p>
            <a:r>
              <a:rPr lang="zh-CN" altLang="en-US" dirty="0"/>
              <a:t>公司里程碑</a:t>
            </a:r>
          </a:p>
        </p:txBody>
      </p:sp>
      <p:sp>
        <p:nvSpPr>
          <p:cNvPr id="3" name="椭圆 2"/>
          <p:cNvSpPr/>
          <p:nvPr/>
        </p:nvSpPr>
        <p:spPr>
          <a:xfrm>
            <a:off x="252413" y="2742248"/>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4" name="椭圆 3"/>
          <p:cNvSpPr/>
          <p:nvPr/>
        </p:nvSpPr>
        <p:spPr>
          <a:xfrm>
            <a:off x="1995011"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209550" y="2793683"/>
            <a:ext cx="8724424" cy="1429"/>
          </a:xfrm>
          <a:prstGeom prst="straightConnector1">
            <a:avLst/>
          </a:prstGeom>
          <a:ln>
            <a:tailEnd type="arrow" w="med" len="med"/>
          </a:ln>
        </p:spPr>
        <p:style>
          <a:lnRef idx="3">
            <a:schemeClr val="accent3"/>
          </a:lnRef>
          <a:fillRef idx="0">
            <a:schemeClr val="accent3"/>
          </a:fillRef>
          <a:effectRef idx="2">
            <a:schemeClr val="accent3"/>
          </a:effectRef>
          <a:fontRef idx="minor">
            <a:schemeClr val="tx1"/>
          </a:fontRef>
        </p:style>
      </p:cxnSp>
      <p:sp>
        <p:nvSpPr>
          <p:cNvPr id="12" name="文本框 11"/>
          <p:cNvSpPr txBox="1"/>
          <p:nvPr/>
        </p:nvSpPr>
        <p:spPr>
          <a:xfrm>
            <a:off x="37465" y="2877820"/>
            <a:ext cx="732155" cy="706755"/>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2013.07</a:t>
            </a:r>
          </a:p>
          <a:p>
            <a:pPr algn="ct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盛灿科技成立</a:t>
            </a:r>
          </a:p>
        </p:txBody>
      </p:sp>
      <p:sp>
        <p:nvSpPr>
          <p:cNvPr id="13" name="椭圆 12"/>
          <p:cNvSpPr/>
          <p:nvPr/>
        </p:nvSpPr>
        <p:spPr>
          <a:xfrm>
            <a:off x="3359944"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14" name="椭圆 13"/>
          <p:cNvSpPr/>
          <p:nvPr/>
        </p:nvSpPr>
        <p:spPr>
          <a:xfrm>
            <a:off x="2992279"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15" name="椭圆 14"/>
          <p:cNvSpPr/>
          <p:nvPr/>
        </p:nvSpPr>
        <p:spPr>
          <a:xfrm>
            <a:off x="2676049"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16" name="椭圆 15"/>
          <p:cNvSpPr/>
          <p:nvPr/>
        </p:nvSpPr>
        <p:spPr>
          <a:xfrm>
            <a:off x="2330768"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17" name="椭圆 16"/>
          <p:cNvSpPr/>
          <p:nvPr/>
        </p:nvSpPr>
        <p:spPr>
          <a:xfrm>
            <a:off x="1624489"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18" name="椭圆 17"/>
          <p:cNvSpPr/>
          <p:nvPr/>
        </p:nvSpPr>
        <p:spPr>
          <a:xfrm>
            <a:off x="1294924" y="2742248"/>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19" name="椭圆 18"/>
          <p:cNvSpPr/>
          <p:nvPr/>
        </p:nvSpPr>
        <p:spPr>
          <a:xfrm>
            <a:off x="942975"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20" name="椭圆 19"/>
          <p:cNvSpPr/>
          <p:nvPr/>
        </p:nvSpPr>
        <p:spPr>
          <a:xfrm>
            <a:off x="592931"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21" name="椭圆 20"/>
          <p:cNvSpPr/>
          <p:nvPr/>
        </p:nvSpPr>
        <p:spPr>
          <a:xfrm>
            <a:off x="3740468"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22" name="椭圆 21"/>
          <p:cNvSpPr/>
          <p:nvPr/>
        </p:nvSpPr>
        <p:spPr>
          <a:xfrm>
            <a:off x="4119563" y="2742724"/>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18465" y="2533015"/>
            <a:ext cx="524510" cy="24511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2013</a:t>
            </a:r>
          </a:p>
        </p:txBody>
      </p:sp>
      <p:sp>
        <p:nvSpPr>
          <p:cNvPr id="24" name="文本框 23"/>
          <p:cNvSpPr txBox="1"/>
          <p:nvPr/>
        </p:nvSpPr>
        <p:spPr>
          <a:xfrm>
            <a:off x="768985" y="2877820"/>
            <a:ext cx="574040" cy="706755"/>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2015</a:t>
            </a:r>
          </a:p>
          <a:p>
            <a:pPr algn="ct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获得首轮投资</a:t>
            </a:r>
          </a:p>
        </p:txBody>
      </p:sp>
      <p:sp>
        <p:nvSpPr>
          <p:cNvPr id="25" name="文本框 24"/>
          <p:cNvSpPr txBox="1"/>
          <p:nvPr/>
        </p:nvSpPr>
        <p:spPr>
          <a:xfrm>
            <a:off x="1081405" y="2533015"/>
            <a:ext cx="667385" cy="24511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2015.05</a:t>
            </a:r>
          </a:p>
        </p:txBody>
      </p:sp>
      <p:sp>
        <p:nvSpPr>
          <p:cNvPr id="27" name="文本框 26"/>
          <p:cNvSpPr txBox="1"/>
          <p:nvPr/>
        </p:nvSpPr>
        <p:spPr>
          <a:xfrm>
            <a:off x="1450975" y="2877820"/>
            <a:ext cx="594360" cy="860425"/>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2015</a:t>
            </a:r>
          </a:p>
          <a:p>
            <a:pPr algn="ct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智慧门店系统上线</a:t>
            </a:r>
          </a:p>
        </p:txBody>
      </p:sp>
      <p:sp>
        <p:nvSpPr>
          <p:cNvPr id="28" name="文本框 27"/>
          <p:cNvSpPr txBox="1"/>
          <p:nvPr/>
        </p:nvSpPr>
        <p:spPr>
          <a:xfrm>
            <a:off x="2066925" y="2899410"/>
            <a:ext cx="698500" cy="132207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2016.08</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与农行、证通电子合作</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互联网</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智慧旗舰商圈</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29" name="文本框 28"/>
          <p:cNvSpPr txBox="1"/>
          <p:nvPr/>
        </p:nvSpPr>
        <p:spPr>
          <a:xfrm>
            <a:off x="2310765" y="666750"/>
            <a:ext cx="811530" cy="1014730"/>
          </a:xfrm>
          <a:prstGeom prst="rect">
            <a:avLst/>
          </a:prstGeom>
          <a:noFill/>
        </p:spPr>
        <p:txBody>
          <a:bodyPr wrap="square" rtlCol="0">
            <a:spAutoFit/>
          </a:bodyPr>
          <a:lstStyle/>
          <a:p>
            <a:pPr algn="ctr"/>
            <a:r>
              <a:rPr lang="zh-CN" altLang="en-US" sz="1000">
                <a:solidFill>
                  <a:schemeClr val="tx1"/>
                </a:solidFill>
                <a:latin typeface="微软雅黑" panose="020B0503020204020204" pitchFamily="34" charset="-122"/>
                <a:ea typeface="微软雅黑" panose="020B0503020204020204" pitchFamily="34" charset="-122"/>
              </a:rPr>
              <a:t>完成股份制改革及更名，并成功登录新三板市场</a:t>
            </a:r>
          </a:p>
        </p:txBody>
      </p:sp>
      <p:sp>
        <p:nvSpPr>
          <p:cNvPr id="45" name="文本框 44"/>
          <p:cNvSpPr txBox="1"/>
          <p:nvPr/>
        </p:nvSpPr>
        <p:spPr>
          <a:xfrm>
            <a:off x="2410460" y="2532380"/>
            <a:ext cx="683895" cy="24511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2016.12</a:t>
            </a:r>
          </a:p>
        </p:txBody>
      </p:sp>
      <p:sp>
        <p:nvSpPr>
          <p:cNvPr id="46" name="文本框 45"/>
          <p:cNvSpPr txBox="1"/>
          <p:nvPr/>
        </p:nvSpPr>
        <p:spPr>
          <a:xfrm>
            <a:off x="2766060" y="2877820"/>
            <a:ext cx="695960" cy="860425"/>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2016.12</a:t>
            </a:r>
          </a:p>
          <a:p>
            <a:pPr algn="ct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成为国家高新技术企业</a:t>
            </a:r>
          </a:p>
        </p:txBody>
      </p:sp>
      <p:sp>
        <p:nvSpPr>
          <p:cNvPr id="47" name="文本框 46"/>
          <p:cNvSpPr txBox="1"/>
          <p:nvPr/>
        </p:nvSpPr>
        <p:spPr>
          <a:xfrm>
            <a:off x="3039745" y="967105"/>
            <a:ext cx="845820" cy="1014730"/>
          </a:xfrm>
          <a:prstGeom prst="rect">
            <a:avLst/>
          </a:prstGeom>
          <a:noFill/>
        </p:spPr>
        <p:txBody>
          <a:bodyPr wrap="square" rtlCol="0">
            <a:spAutoFit/>
          </a:bodyPr>
          <a:lstStyle/>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开创了</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政府、银行、腾讯</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三方合作共建智慧城市的合作模式</a:t>
            </a:r>
          </a:p>
        </p:txBody>
      </p:sp>
      <p:sp>
        <p:nvSpPr>
          <p:cNvPr id="48" name="文本框 47"/>
          <p:cNvSpPr txBox="1"/>
          <p:nvPr/>
        </p:nvSpPr>
        <p:spPr>
          <a:xfrm>
            <a:off x="3522345" y="2877820"/>
            <a:ext cx="779780" cy="116840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2017</a:t>
            </a:r>
          </a:p>
          <a:p>
            <a:pPr algn="ct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在长沙开始教育、物业场景产品的探索</a:t>
            </a:r>
          </a:p>
        </p:txBody>
      </p:sp>
      <p:sp>
        <p:nvSpPr>
          <p:cNvPr id="49" name="文本框 48"/>
          <p:cNvSpPr txBox="1"/>
          <p:nvPr/>
        </p:nvSpPr>
        <p:spPr>
          <a:xfrm>
            <a:off x="3884771" y="2533174"/>
            <a:ext cx="571500" cy="24511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2017</a:t>
            </a:r>
          </a:p>
        </p:txBody>
      </p:sp>
      <p:sp>
        <p:nvSpPr>
          <p:cNvPr id="50" name="椭圆 49"/>
          <p:cNvSpPr/>
          <p:nvPr/>
        </p:nvSpPr>
        <p:spPr>
          <a:xfrm>
            <a:off x="6514148" y="2740819"/>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1" name="椭圆 50"/>
          <p:cNvSpPr/>
          <p:nvPr/>
        </p:nvSpPr>
        <p:spPr>
          <a:xfrm>
            <a:off x="6111716"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2" name="椭圆 51"/>
          <p:cNvSpPr/>
          <p:nvPr/>
        </p:nvSpPr>
        <p:spPr>
          <a:xfrm>
            <a:off x="5712143"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3" name="椭圆 52"/>
          <p:cNvSpPr/>
          <p:nvPr/>
        </p:nvSpPr>
        <p:spPr>
          <a:xfrm>
            <a:off x="5317808" y="2742248"/>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4" name="椭圆 53"/>
          <p:cNvSpPr/>
          <p:nvPr/>
        </p:nvSpPr>
        <p:spPr>
          <a:xfrm>
            <a:off x="4905851" y="2742248"/>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5" name="椭圆 54"/>
          <p:cNvSpPr/>
          <p:nvPr/>
        </p:nvSpPr>
        <p:spPr>
          <a:xfrm>
            <a:off x="6886575"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6" name="椭圆 55"/>
          <p:cNvSpPr/>
          <p:nvPr/>
        </p:nvSpPr>
        <p:spPr>
          <a:xfrm>
            <a:off x="4516279" y="2742248"/>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3825875" y="1067435"/>
            <a:ext cx="786130" cy="706755"/>
          </a:xfrm>
          <a:prstGeom prst="rect">
            <a:avLst/>
          </a:prstGeom>
          <a:noFill/>
        </p:spPr>
        <p:txBody>
          <a:bodyPr wrap="square" rtlCol="0">
            <a:spAutoFit/>
          </a:bodyPr>
          <a:lstStyle/>
          <a:p>
            <a:pPr algn="ctr"/>
            <a:r>
              <a:rPr lang="zh-CN" altLang="en-US" sz="1000">
                <a:solidFill>
                  <a:schemeClr val="tx1"/>
                </a:solidFill>
                <a:latin typeface="微软雅黑" panose="020B0503020204020204" pitchFamily="34" charset="-122"/>
                <a:ea typeface="微软雅黑" panose="020B0503020204020204" pitchFamily="34" charset="-122"/>
              </a:rPr>
              <a:t>福州、张家界智慧城市逐步落地</a:t>
            </a:r>
          </a:p>
        </p:txBody>
      </p:sp>
      <p:sp>
        <p:nvSpPr>
          <p:cNvPr id="58" name="椭圆 57"/>
          <p:cNvSpPr/>
          <p:nvPr/>
        </p:nvSpPr>
        <p:spPr>
          <a:xfrm>
            <a:off x="8384381"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9" name="椭圆 58"/>
          <p:cNvSpPr/>
          <p:nvPr/>
        </p:nvSpPr>
        <p:spPr>
          <a:xfrm>
            <a:off x="8037195" y="2741771"/>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60" name="椭圆 59"/>
          <p:cNvSpPr/>
          <p:nvPr/>
        </p:nvSpPr>
        <p:spPr>
          <a:xfrm>
            <a:off x="7656671" y="2741295"/>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61" name="椭圆 60"/>
          <p:cNvSpPr/>
          <p:nvPr/>
        </p:nvSpPr>
        <p:spPr>
          <a:xfrm>
            <a:off x="7258526" y="2740819"/>
            <a:ext cx="102394" cy="10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4641215" y="2497455"/>
            <a:ext cx="749300" cy="24511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2018.02</a:t>
            </a:r>
          </a:p>
        </p:txBody>
      </p:sp>
      <p:sp>
        <p:nvSpPr>
          <p:cNvPr id="63" name="文本框 62"/>
          <p:cNvSpPr txBox="1"/>
          <p:nvPr/>
        </p:nvSpPr>
        <p:spPr>
          <a:xfrm>
            <a:off x="5003165" y="2899410"/>
            <a:ext cx="709295" cy="132207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2018.03</a:t>
            </a:r>
          </a:p>
          <a:p>
            <a:pPr algn="ct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与农行、湖南宁乡市政府合作智慧宁乡教育缴费项目</a:t>
            </a:r>
          </a:p>
        </p:txBody>
      </p:sp>
      <p:sp>
        <p:nvSpPr>
          <p:cNvPr id="64" name="文本框 63"/>
          <p:cNvSpPr txBox="1"/>
          <p:nvPr/>
        </p:nvSpPr>
        <p:spPr>
          <a:xfrm>
            <a:off x="4222115" y="2899410"/>
            <a:ext cx="768350" cy="116840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2018.02</a:t>
            </a:r>
          </a:p>
          <a:p>
            <a:pPr algn="ct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智慧教育云缴费产品长沙试点孵化成功</a:t>
            </a:r>
          </a:p>
        </p:txBody>
      </p:sp>
      <p:sp>
        <p:nvSpPr>
          <p:cNvPr id="65" name="文本框 64"/>
          <p:cNvSpPr txBox="1"/>
          <p:nvPr/>
        </p:nvSpPr>
        <p:spPr>
          <a:xfrm>
            <a:off x="4612005" y="1024255"/>
            <a:ext cx="808355" cy="1014730"/>
          </a:xfrm>
          <a:prstGeom prst="rect">
            <a:avLst/>
          </a:prstGeom>
          <a:noFill/>
        </p:spPr>
        <p:txBody>
          <a:bodyPr wrap="square" rtlCol="0">
            <a:spAutoFit/>
          </a:bodyPr>
          <a:lstStyle/>
          <a:p>
            <a:pPr algn="ctr"/>
            <a:r>
              <a:rPr lang="zh-CN" altLang="en-US" sz="1000">
                <a:solidFill>
                  <a:schemeClr val="tx1"/>
                </a:solidFill>
                <a:latin typeface="微软雅黑" panose="020B0503020204020204" pitchFamily="34" charset="-122"/>
                <a:ea typeface="微软雅黑" panose="020B0503020204020204" pitchFamily="34" charset="-122"/>
              </a:rPr>
              <a:t>与腾讯云、水贝珠宝就泛珠宝智慧园区建设展开深度合作</a:t>
            </a:r>
          </a:p>
        </p:txBody>
      </p:sp>
      <p:sp>
        <p:nvSpPr>
          <p:cNvPr id="66" name="文本框 65"/>
          <p:cNvSpPr txBox="1"/>
          <p:nvPr/>
        </p:nvSpPr>
        <p:spPr>
          <a:xfrm>
            <a:off x="5445125" y="2510155"/>
            <a:ext cx="667385" cy="24511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2018.03</a:t>
            </a:r>
          </a:p>
        </p:txBody>
      </p:sp>
      <p:sp>
        <p:nvSpPr>
          <p:cNvPr id="67" name="文本框 66"/>
          <p:cNvSpPr txBox="1"/>
          <p:nvPr/>
        </p:nvSpPr>
        <p:spPr>
          <a:xfrm>
            <a:off x="5420360" y="913765"/>
            <a:ext cx="909320" cy="1014730"/>
          </a:xfrm>
          <a:prstGeom prst="rect">
            <a:avLst/>
          </a:prstGeom>
          <a:noFill/>
        </p:spPr>
        <p:txBody>
          <a:bodyPr wrap="square" rtlCol="0">
            <a:spAutoFit/>
          </a:bodyPr>
          <a:lstStyle/>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荣获微信支付团队颁发</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行业创新奖</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并分享了</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智慧城市建设模式</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68" name="文本框 67"/>
          <p:cNvSpPr txBox="1"/>
          <p:nvPr/>
        </p:nvSpPr>
        <p:spPr>
          <a:xfrm>
            <a:off x="5814695" y="2877820"/>
            <a:ext cx="741045" cy="132207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2018.05</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【云</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MALL</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智慧商业管理体系】被列入腾讯产品库</a:t>
            </a:r>
          </a:p>
        </p:txBody>
      </p:sp>
      <p:sp>
        <p:nvSpPr>
          <p:cNvPr id="69" name="文本框 68"/>
          <p:cNvSpPr txBox="1"/>
          <p:nvPr/>
        </p:nvSpPr>
        <p:spPr>
          <a:xfrm>
            <a:off x="6214110" y="1275080"/>
            <a:ext cx="794385" cy="706755"/>
          </a:xfrm>
          <a:prstGeom prst="rect">
            <a:avLst/>
          </a:prstGeom>
          <a:noFill/>
        </p:spPr>
        <p:txBody>
          <a:bodyPr wrap="square" rtlCol="0">
            <a:spAutoFit/>
          </a:bodyPr>
          <a:lstStyle/>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开启智慧物业云缴费产品</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版本</a:t>
            </a:r>
          </a:p>
        </p:txBody>
      </p:sp>
      <p:sp>
        <p:nvSpPr>
          <p:cNvPr id="70" name="文本框 69"/>
          <p:cNvSpPr txBox="1"/>
          <p:nvPr/>
        </p:nvSpPr>
        <p:spPr>
          <a:xfrm>
            <a:off x="6641465" y="2899410"/>
            <a:ext cx="720090" cy="1476375"/>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2018.08</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与宁乡市政府、农行、腾讯共同开展</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智慧宁乡</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的建设</a:t>
            </a:r>
          </a:p>
        </p:txBody>
      </p:sp>
      <p:sp>
        <p:nvSpPr>
          <p:cNvPr id="71" name="文本框 70"/>
          <p:cNvSpPr txBox="1"/>
          <p:nvPr/>
        </p:nvSpPr>
        <p:spPr>
          <a:xfrm>
            <a:off x="7327900" y="2877820"/>
            <a:ext cx="904875" cy="1476375"/>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2018.08</a:t>
            </a:r>
          </a:p>
          <a:p>
            <a:pPr algn="ct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与农行、腾讯、长沙市物业协会共同举办长沙</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智慧物业</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产品推广发布会</a:t>
            </a:r>
          </a:p>
        </p:txBody>
      </p:sp>
      <p:sp>
        <p:nvSpPr>
          <p:cNvPr id="72" name="文本框 71"/>
          <p:cNvSpPr txBox="1"/>
          <p:nvPr/>
        </p:nvSpPr>
        <p:spPr>
          <a:xfrm>
            <a:off x="7630795" y="940435"/>
            <a:ext cx="927735" cy="101473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IBC MALL</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正式开业，腾讯云联合盛灿打造</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智慧商业</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解决方案落地</a:t>
            </a:r>
          </a:p>
        </p:txBody>
      </p:sp>
      <p:sp>
        <p:nvSpPr>
          <p:cNvPr id="73" name="文本框 72"/>
          <p:cNvSpPr txBox="1"/>
          <p:nvPr/>
        </p:nvSpPr>
        <p:spPr>
          <a:xfrm>
            <a:off x="8152765" y="2877820"/>
            <a:ext cx="654050" cy="116840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2018</a:t>
            </a:r>
          </a:p>
          <a:p>
            <a:pPr algn="ct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获得腾讯及证通电子的联合投资</a:t>
            </a:r>
          </a:p>
        </p:txBody>
      </p:sp>
      <p:sp>
        <p:nvSpPr>
          <p:cNvPr id="74" name="文本框 73"/>
          <p:cNvSpPr txBox="1"/>
          <p:nvPr/>
        </p:nvSpPr>
        <p:spPr>
          <a:xfrm>
            <a:off x="352425" y="1402080"/>
            <a:ext cx="582930" cy="553085"/>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智慧商业系统上线</a:t>
            </a:r>
          </a:p>
        </p:txBody>
      </p:sp>
      <p:cxnSp>
        <p:nvCxnSpPr>
          <p:cNvPr id="75" name="直接连接符 74"/>
          <p:cNvCxnSpPr/>
          <p:nvPr/>
        </p:nvCxnSpPr>
        <p:spPr>
          <a:xfrm flipV="1">
            <a:off x="1397000" y="1786890"/>
            <a:ext cx="4445" cy="698500"/>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76" name="直接连接符 75"/>
          <p:cNvCxnSpPr/>
          <p:nvPr/>
        </p:nvCxnSpPr>
        <p:spPr>
          <a:xfrm flipV="1">
            <a:off x="643890" y="2038826"/>
            <a:ext cx="0" cy="505778"/>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77" name="文本框 76"/>
          <p:cNvSpPr txBox="1"/>
          <p:nvPr/>
        </p:nvSpPr>
        <p:spPr>
          <a:xfrm>
            <a:off x="942975" y="1080135"/>
            <a:ext cx="819785" cy="706755"/>
          </a:xfrm>
          <a:prstGeom prst="rect">
            <a:avLst/>
          </a:prstGeom>
          <a:noFill/>
        </p:spPr>
        <p:txBody>
          <a:bodyPr wrap="square" rtlCol="0">
            <a:spAutoFit/>
          </a:bodyPr>
          <a:lstStyle/>
          <a:p>
            <a:pPr algn="ctr"/>
            <a:r>
              <a:rPr lang="zh-CN" altLang="en-US" sz="1000">
                <a:solidFill>
                  <a:schemeClr val="tx1"/>
                </a:solidFill>
                <a:latin typeface="微软雅黑" panose="020B0503020204020204" pitchFamily="34" charset="-122"/>
                <a:ea typeface="微软雅黑" panose="020B0503020204020204" pitchFamily="34" charset="-122"/>
              </a:rPr>
              <a:t>与腾讯合作的全国首个微信智慧商圈落地</a:t>
            </a:r>
          </a:p>
        </p:txBody>
      </p:sp>
      <p:sp>
        <p:nvSpPr>
          <p:cNvPr id="78" name="文本框 77"/>
          <p:cNvSpPr txBox="1"/>
          <p:nvPr/>
        </p:nvSpPr>
        <p:spPr>
          <a:xfrm>
            <a:off x="1682115" y="1291590"/>
            <a:ext cx="768985" cy="860425"/>
          </a:xfrm>
          <a:prstGeom prst="rect">
            <a:avLst/>
          </a:prstGeom>
          <a:noFill/>
        </p:spPr>
        <p:txBody>
          <a:bodyPr wrap="square" rtlCol="0">
            <a:spAutoFit/>
          </a:bodyPr>
          <a:lstStyle/>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获得</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微信智慧生活年度优秀案例</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大奖</a:t>
            </a:r>
          </a:p>
        </p:txBody>
      </p:sp>
      <p:cxnSp>
        <p:nvCxnSpPr>
          <p:cNvPr id="79" name="直接连接符 78"/>
          <p:cNvCxnSpPr/>
          <p:nvPr/>
        </p:nvCxnSpPr>
        <p:spPr>
          <a:xfrm flipV="1">
            <a:off x="2045494" y="2038826"/>
            <a:ext cx="0" cy="505778"/>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80" name="文本框 79"/>
          <p:cNvSpPr txBox="1"/>
          <p:nvPr/>
        </p:nvSpPr>
        <p:spPr>
          <a:xfrm>
            <a:off x="1780699" y="2532221"/>
            <a:ext cx="530066" cy="24511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2016</a:t>
            </a:r>
          </a:p>
        </p:txBody>
      </p:sp>
      <p:cxnSp>
        <p:nvCxnSpPr>
          <p:cNvPr id="81" name="直接连接符 80"/>
          <p:cNvCxnSpPr/>
          <p:nvPr/>
        </p:nvCxnSpPr>
        <p:spPr>
          <a:xfrm flipV="1">
            <a:off x="2727008" y="1694974"/>
            <a:ext cx="476" cy="849630"/>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82" name="文本框 81"/>
          <p:cNvSpPr txBox="1"/>
          <p:nvPr/>
        </p:nvSpPr>
        <p:spPr>
          <a:xfrm>
            <a:off x="3146108" y="2533174"/>
            <a:ext cx="530066" cy="24511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2017</a:t>
            </a:r>
          </a:p>
        </p:txBody>
      </p:sp>
      <p:cxnSp>
        <p:nvCxnSpPr>
          <p:cNvPr id="83" name="直接连接符 82"/>
          <p:cNvCxnSpPr/>
          <p:nvPr/>
        </p:nvCxnSpPr>
        <p:spPr>
          <a:xfrm flipV="1">
            <a:off x="3408998" y="2257425"/>
            <a:ext cx="4763" cy="252413"/>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84" name="直接连接符 83"/>
          <p:cNvCxnSpPr/>
          <p:nvPr/>
        </p:nvCxnSpPr>
        <p:spPr>
          <a:xfrm flipV="1">
            <a:off x="4168616" y="1786890"/>
            <a:ext cx="3810" cy="684371"/>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85" name="直接连接符 84"/>
          <p:cNvCxnSpPr/>
          <p:nvPr/>
        </p:nvCxnSpPr>
        <p:spPr>
          <a:xfrm flipV="1">
            <a:off x="3408839" y="1955006"/>
            <a:ext cx="476" cy="239554"/>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87" name="文本框 86"/>
          <p:cNvSpPr txBox="1"/>
          <p:nvPr/>
        </p:nvSpPr>
        <p:spPr>
          <a:xfrm>
            <a:off x="6242685" y="2533015"/>
            <a:ext cx="698500" cy="24511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2018.05</a:t>
            </a:r>
          </a:p>
        </p:txBody>
      </p:sp>
      <p:cxnSp>
        <p:nvCxnSpPr>
          <p:cNvPr id="88" name="直接连接符 87"/>
          <p:cNvCxnSpPr/>
          <p:nvPr/>
        </p:nvCxnSpPr>
        <p:spPr>
          <a:xfrm flipV="1">
            <a:off x="4958080" y="2048034"/>
            <a:ext cx="0" cy="431959"/>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89" name="文本框 88"/>
          <p:cNvSpPr txBox="1"/>
          <p:nvPr/>
        </p:nvSpPr>
        <p:spPr>
          <a:xfrm>
            <a:off x="7021830" y="2532380"/>
            <a:ext cx="737870" cy="24511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2018.05</a:t>
            </a:r>
          </a:p>
        </p:txBody>
      </p:sp>
      <p:sp>
        <p:nvSpPr>
          <p:cNvPr id="90" name="文本框 89"/>
          <p:cNvSpPr txBox="1"/>
          <p:nvPr/>
        </p:nvSpPr>
        <p:spPr>
          <a:xfrm>
            <a:off x="6941185" y="759460"/>
            <a:ext cx="738505" cy="1014730"/>
          </a:xfrm>
          <a:prstGeom prst="rect">
            <a:avLst/>
          </a:prstGeom>
          <a:noFill/>
        </p:spPr>
        <p:txBody>
          <a:bodyPr wrap="square" rtlCol="0">
            <a:spAutoFit/>
          </a:bodyPr>
          <a:lstStyle/>
          <a:p>
            <a:pPr algn="ctr"/>
            <a:r>
              <a:rPr lang="zh-CN" altLang="en-US" sz="1000">
                <a:solidFill>
                  <a:schemeClr val="tx1"/>
                </a:solidFill>
                <a:latin typeface="微软雅黑" panose="020B0503020204020204" pitchFamily="34" charset="-122"/>
                <a:ea typeface="微软雅黑" panose="020B0503020204020204" pitchFamily="34" charset="-122"/>
              </a:rPr>
              <a:t>智慧教育云缴费合作模式已覆盖宁乡市辖区内所有学校</a:t>
            </a:r>
          </a:p>
        </p:txBody>
      </p:sp>
      <p:cxnSp>
        <p:nvCxnSpPr>
          <p:cNvPr id="91" name="直接连接符 90"/>
          <p:cNvCxnSpPr/>
          <p:nvPr/>
        </p:nvCxnSpPr>
        <p:spPr>
          <a:xfrm flipV="1">
            <a:off x="7309961" y="1681639"/>
            <a:ext cx="476" cy="849630"/>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92" name="文本框 91"/>
          <p:cNvSpPr txBox="1"/>
          <p:nvPr/>
        </p:nvSpPr>
        <p:spPr>
          <a:xfrm>
            <a:off x="7807325" y="2533015"/>
            <a:ext cx="679450" cy="245110"/>
          </a:xfrm>
          <a:prstGeom prst="rect">
            <a:avLst/>
          </a:prstGeom>
          <a:noFill/>
        </p:spPr>
        <p:txBody>
          <a:bodyPr wrap="square" rtlCol="0">
            <a:spAutoFit/>
          </a:bodyPr>
          <a:lstStyle/>
          <a:p>
            <a:pPr algn="ctr"/>
            <a:r>
              <a:rPr lang="en-US" altLang="zh-CN" sz="1000">
                <a:solidFill>
                  <a:schemeClr val="tx1"/>
                </a:solidFill>
                <a:latin typeface="微软雅黑" panose="020B0503020204020204" pitchFamily="34" charset="-122"/>
                <a:ea typeface="微软雅黑" panose="020B0503020204020204" pitchFamily="34" charset="-122"/>
              </a:rPr>
              <a:t>2018.12</a:t>
            </a:r>
          </a:p>
        </p:txBody>
      </p:sp>
      <p:cxnSp>
        <p:nvCxnSpPr>
          <p:cNvPr id="93" name="直接连接符 92"/>
          <p:cNvCxnSpPr/>
          <p:nvPr/>
        </p:nvCxnSpPr>
        <p:spPr>
          <a:xfrm flipV="1">
            <a:off x="6561773" y="2001361"/>
            <a:ext cx="6191" cy="363855"/>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94" name="直接连接符 93"/>
          <p:cNvCxnSpPr/>
          <p:nvPr/>
        </p:nvCxnSpPr>
        <p:spPr>
          <a:xfrm flipH="1" flipV="1">
            <a:off x="8090535" y="2038985"/>
            <a:ext cx="7620" cy="417195"/>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 name="直接连接符 1"/>
          <p:cNvCxnSpPr/>
          <p:nvPr/>
        </p:nvCxnSpPr>
        <p:spPr>
          <a:xfrm flipV="1">
            <a:off x="5779135" y="2079149"/>
            <a:ext cx="0" cy="431959"/>
          </a:xfrm>
          <a:prstGeom prst="line">
            <a:avLst/>
          </a:prstGeom>
          <a:ln w="19050" cmpd="sng">
            <a:solidFill>
              <a:schemeClr val="accent1">
                <a:shade val="50000"/>
              </a:schemeClr>
            </a:solidFill>
            <a:prstDash val="dashDot"/>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p:cNvSpPr/>
          <p:nvPr/>
        </p:nvSpPr>
        <p:spPr>
          <a:xfrm>
            <a:off x="2951481" y="2002790"/>
            <a:ext cx="1279525" cy="1259840"/>
          </a:xfrm>
          <a:prstGeom prst="ellipse">
            <a:avLst/>
          </a:prstGeom>
          <a:solidFill>
            <a:sysClr val="window" lastClr="FFFFFF">
              <a:lumMod val="95000"/>
            </a:sysClr>
          </a:solidFill>
          <a:ln w="12700" cap="flat" cmpd="sng" algn="ctr">
            <a:noFill/>
            <a:prstDash val="solid"/>
            <a:miter lim="800000"/>
          </a:ln>
          <a:effectLst/>
        </p:spPr>
        <p:txBody>
          <a:bodyPr rtlCol="0" anchor="ctr"/>
          <a:lstStyle/>
          <a:p>
            <a:pPr algn="ctr" defTabSz="914400">
              <a:defRPr/>
            </a:pPr>
            <a:endParaRPr lang="zh-CN" altLang="en-US" sz="1200" kern="0">
              <a:solidFill>
                <a:schemeClr val="tx1">
                  <a:lumMod val="95000"/>
                </a:schemeClr>
              </a:solidFill>
              <a:latin typeface="Calibri" panose="020F0502020204030204"/>
              <a:ea typeface="宋体" panose="02010600030101010101" pitchFamily="2" charset="-122"/>
            </a:endParaRPr>
          </a:p>
        </p:txBody>
      </p:sp>
      <p:sp>
        <p:nvSpPr>
          <p:cNvPr id="31" name="椭圆 30"/>
          <p:cNvSpPr/>
          <p:nvPr/>
        </p:nvSpPr>
        <p:spPr>
          <a:xfrm>
            <a:off x="4690748" y="2002790"/>
            <a:ext cx="1336675" cy="1259840"/>
          </a:xfrm>
          <a:prstGeom prst="ellipse">
            <a:avLst/>
          </a:prstGeom>
          <a:solidFill>
            <a:sysClr val="window" lastClr="FFFFFF">
              <a:lumMod val="95000"/>
            </a:sysClr>
          </a:solidFill>
          <a:ln w="12700" cap="flat" cmpd="sng" algn="ctr">
            <a:noFill/>
            <a:prstDash val="solid"/>
            <a:miter lim="800000"/>
          </a:ln>
          <a:effectLst/>
        </p:spPr>
        <p:txBody>
          <a:bodyPr rtlCol="0" anchor="ctr"/>
          <a:lstStyle/>
          <a:p>
            <a:pPr algn="ctr" defTabSz="914400">
              <a:defRPr/>
            </a:pPr>
            <a:endParaRPr lang="zh-CN" altLang="en-US" sz="1200" kern="0">
              <a:solidFill>
                <a:schemeClr val="tx1">
                  <a:lumMod val="95000"/>
                </a:schemeClr>
              </a:solidFill>
              <a:latin typeface="Calibri" panose="020F0502020204030204"/>
              <a:ea typeface="宋体" panose="02010600030101010101" pitchFamily="2" charset="-122"/>
            </a:endParaRPr>
          </a:p>
        </p:txBody>
      </p:sp>
      <p:pic>
        <p:nvPicPr>
          <p:cNvPr id="32" name="图片 9"/>
          <p:cNvPicPr>
            <a:picLocks noChangeAspect="1"/>
          </p:cNvPicPr>
          <p:nvPr/>
        </p:nvPicPr>
        <p:blipFill>
          <a:blip r:embed="rId2" cstate="print">
            <a:clrChange>
              <a:clrFrom>
                <a:srgbClr val="FFFFFF">
                  <a:alpha val="100000"/>
                </a:srgbClr>
              </a:clrFrom>
              <a:clrTo>
                <a:srgbClr val="FFFFFF">
                  <a:alpha val="100000"/>
                  <a:alpha val="0"/>
                </a:srgbClr>
              </a:clrTo>
            </a:clrChange>
          </a:blip>
          <a:srcRect t="25316" b="30843"/>
          <a:stretch>
            <a:fillRect/>
          </a:stretch>
        </p:blipFill>
        <p:spPr>
          <a:xfrm>
            <a:off x="3076575" y="2406651"/>
            <a:ext cx="1029970" cy="452755"/>
          </a:xfrm>
          <a:prstGeom prst="rect">
            <a:avLst/>
          </a:prstGeom>
          <a:noFill/>
          <a:ln w="9525">
            <a:noFill/>
          </a:ln>
        </p:spPr>
      </p:pic>
      <p:pic>
        <p:nvPicPr>
          <p:cNvPr id="33" name="图片 4"/>
          <p:cNvPicPr>
            <a:picLocks noChangeAspect="1"/>
          </p:cNvPicPr>
          <p:nvPr/>
        </p:nvPicPr>
        <p:blipFill>
          <a:blip r:embed="rId3" cstate="print">
            <a:clrChange>
              <a:clrFrom>
                <a:srgbClr val="FFFFFF">
                  <a:alpha val="100000"/>
                </a:srgbClr>
              </a:clrFrom>
              <a:clrTo>
                <a:srgbClr val="FFFFFF">
                  <a:alpha val="100000"/>
                  <a:alpha val="0"/>
                </a:srgbClr>
              </a:clrTo>
            </a:clrChange>
          </a:blip>
          <a:stretch>
            <a:fillRect/>
          </a:stretch>
        </p:blipFill>
        <p:spPr>
          <a:xfrm>
            <a:off x="4777108" y="2406651"/>
            <a:ext cx="1163955" cy="513715"/>
          </a:xfrm>
          <a:prstGeom prst="rect">
            <a:avLst/>
          </a:prstGeom>
          <a:noFill/>
          <a:ln w="9525">
            <a:noFill/>
          </a:ln>
        </p:spPr>
      </p:pic>
      <p:sp>
        <p:nvSpPr>
          <p:cNvPr id="35" name="文本框 34"/>
          <p:cNvSpPr txBox="1"/>
          <p:nvPr/>
        </p:nvSpPr>
        <p:spPr>
          <a:xfrm>
            <a:off x="3048000" y="3424555"/>
            <a:ext cx="1272540" cy="229870"/>
          </a:xfrm>
          <a:prstGeom prst="rect">
            <a:avLst/>
          </a:prstGeom>
          <a:noFill/>
        </p:spPr>
        <p:txBody>
          <a:bodyPr wrap="none" rtlCol="0" anchor="t">
            <a:spAutoFit/>
          </a:bodyPr>
          <a:lstStyle/>
          <a:p>
            <a:r>
              <a:rPr lang="zh-CN" altLang="en-US" sz="900" dirty="0">
                <a:solidFill>
                  <a:schemeClr val="tx1">
                    <a:lumMod val="95000"/>
                  </a:schemeClr>
                </a:solidFill>
                <a:latin typeface="微软雅黑" panose="020B0503020204020204" pitchFamily="34" charset="-122"/>
                <a:ea typeface="微软雅黑" panose="020B0503020204020204" pitchFamily="34" charset="-122"/>
                <a:sym typeface="+mn-ea"/>
              </a:rPr>
              <a:t>证通电子（</a:t>
            </a:r>
            <a:r>
              <a:rPr lang="en-US" altLang="zh-CN" sz="900" dirty="0">
                <a:solidFill>
                  <a:schemeClr val="tx1">
                    <a:lumMod val="95000"/>
                  </a:schemeClr>
                </a:solidFill>
                <a:latin typeface="微软雅黑" panose="020B0503020204020204" pitchFamily="34" charset="-122"/>
                <a:ea typeface="微软雅黑" panose="020B0503020204020204" pitchFamily="34" charset="-122"/>
                <a:sym typeface="+mn-ea"/>
              </a:rPr>
              <a:t>002197</a:t>
            </a:r>
            <a:r>
              <a:rPr lang="zh-CN" altLang="en-US" sz="900" dirty="0">
                <a:solidFill>
                  <a:schemeClr val="tx1">
                    <a:lumMod val="95000"/>
                  </a:schemeClr>
                </a:solidFill>
                <a:latin typeface="微软雅黑" panose="020B0503020204020204" pitchFamily="34" charset="-122"/>
                <a:ea typeface="微软雅黑" panose="020B0503020204020204" pitchFamily="34" charset="-122"/>
                <a:sym typeface="+mn-ea"/>
              </a:rPr>
              <a:t>）</a:t>
            </a:r>
          </a:p>
        </p:txBody>
      </p:sp>
      <p:sp>
        <p:nvSpPr>
          <p:cNvPr id="36" name="文本框 35"/>
          <p:cNvSpPr txBox="1"/>
          <p:nvPr/>
        </p:nvSpPr>
        <p:spPr>
          <a:xfrm>
            <a:off x="2881630" y="3850641"/>
            <a:ext cx="1606550" cy="483337"/>
          </a:xfrm>
          <a:prstGeom prst="rect">
            <a:avLst/>
          </a:prstGeom>
          <a:noFill/>
        </p:spPr>
        <p:txBody>
          <a:bodyPr wrap="square" rtlCol="0" anchor="t">
            <a:spAutoFit/>
          </a:bodyPr>
          <a:lstStyle/>
          <a:p>
            <a:pPr algn="ctr">
              <a:lnSpc>
                <a:spcPct val="150000"/>
              </a:lnSpc>
            </a:pPr>
            <a:r>
              <a:rPr lang="zh-CN" altLang="en-US" sz="900" dirty="0">
                <a:solidFill>
                  <a:schemeClr val="tx1">
                    <a:lumMod val="95000"/>
                  </a:schemeClr>
                </a:solidFill>
                <a:latin typeface="微软雅黑" panose="020B0503020204020204" pitchFamily="34" charset="-122"/>
                <a:ea typeface="微软雅黑" panose="020B0503020204020204" pitchFamily="34" charset="-122"/>
                <a:sym typeface="+mn-ea"/>
              </a:rPr>
              <a:t>金融银行领域领先的多元化设备技术及解决方案提供商</a:t>
            </a:r>
          </a:p>
        </p:txBody>
      </p:sp>
      <p:cxnSp>
        <p:nvCxnSpPr>
          <p:cNvPr id="37" name="直接连接符 36"/>
          <p:cNvCxnSpPr/>
          <p:nvPr/>
        </p:nvCxnSpPr>
        <p:spPr>
          <a:xfrm>
            <a:off x="3349626" y="3778250"/>
            <a:ext cx="669925" cy="0"/>
          </a:xfrm>
          <a:prstGeom prst="line">
            <a:avLst/>
          </a:prstGeom>
          <a:noFill/>
          <a:ln w="28575" cap="flat" cmpd="sng" algn="ctr">
            <a:solidFill>
              <a:srgbClr val="0070C0"/>
            </a:solidFill>
            <a:prstDash val="solid"/>
            <a:miter lim="800000"/>
          </a:ln>
          <a:effectLst/>
        </p:spPr>
      </p:cxnSp>
      <p:sp>
        <p:nvSpPr>
          <p:cNvPr id="38" name="文本框 37"/>
          <p:cNvSpPr txBox="1"/>
          <p:nvPr/>
        </p:nvSpPr>
        <p:spPr>
          <a:xfrm>
            <a:off x="5210391" y="3424555"/>
            <a:ext cx="415498" cy="230832"/>
          </a:xfrm>
          <a:prstGeom prst="rect">
            <a:avLst/>
          </a:prstGeom>
          <a:noFill/>
        </p:spPr>
        <p:txBody>
          <a:bodyPr wrap="none" rtlCol="0" anchor="t">
            <a:spAutoFit/>
          </a:bodyPr>
          <a:lstStyle/>
          <a:p>
            <a:r>
              <a:rPr lang="zh-CN" altLang="en-US" sz="900" dirty="0">
                <a:solidFill>
                  <a:schemeClr val="tx1">
                    <a:lumMod val="95000"/>
                  </a:schemeClr>
                </a:solidFill>
                <a:latin typeface="微软雅黑" panose="020B0503020204020204" pitchFamily="34" charset="-122"/>
                <a:ea typeface="微软雅黑" panose="020B0503020204020204" pitchFamily="34" charset="-122"/>
                <a:sym typeface="+mn-ea"/>
              </a:rPr>
              <a:t>高朋</a:t>
            </a:r>
          </a:p>
        </p:txBody>
      </p:sp>
      <p:sp>
        <p:nvSpPr>
          <p:cNvPr id="39" name="文本框 38"/>
          <p:cNvSpPr txBox="1"/>
          <p:nvPr/>
        </p:nvSpPr>
        <p:spPr>
          <a:xfrm>
            <a:off x="4556763" y="3850641"/>
            <a:ext cx="1769745" cy="483337"/>
          </a:xfrm>
          <a:prstGeom prst="rect">
            <a:avLst/>
          </a:prstGeom>
          <a:noFill/>
        </p:spPr>
        <p:txBody>
          <a:bodyPr wrap="square" rtlCol="0" anchor="t">
            <a:spAutoFit/>
          </a:bodyPr>
          <a:lstStyle/>
          <a:p>
            <a:pPr algn="ctr">
              <a:lnSpc>
                <a:spcPct val="150000"/>
              </a:lnSpc>
            </a:pPr>
            <a:r>
              <a:rPr lang="zh-CN" altLang="en-US" sz="900" dirty="0">
                <a:solidFill>
                  <a:schemeClr val="tx1">
                    <a:lumMod val="95000"/>
                  </a:schemeClr>
                </a:solidFill>
                <a:latin typeface="微软雅黑" panose="020B0503020204020204" pitchFamily="34" charset="-122"/>
                <a:ea typeface="微软雅黑" panose="020B0503020204020204" pitchFamily="34" charset="-122"/>
                <a:sym typeface="+mn-ea"/>
              </a:rPr>
              <a:t>互联网商业领域领军企业</a:t>
            </a:r>
            <a:endParaRPr lang="en-US" altLang="zh-CN" sz="900" dirty="0">
              <a:solidFill>
                <a:schemeClr val="tx1">
                  <a:lumMod val="95000"/>
                </a:schemeClr>
              </a:solidFill>
              <a:latin typeface="微软雅黑" panose="020B0503020204020204" pitchFamily="34" charset="-122"/>
              <a:ea typeface="微软雅黑" panose="020B0503020204020204" pitchFamily="34" charset="-122"/>
              <a:sym typeface="+mn-ea"/>
            </a:endParaRPr>
          </a:p>
          <a:p>
            <a:pPr algn="ctr">
              <a:lnSpc>
                <a:spcPct val="150000"/>
              </a:lnSpc>
            </a:pPr>
            <a:r>
              <a:rPr lang="zh-CN" altLang="en-US" sz="900" dirty="0">
                <a:solidFill>
                  <a:schemeClr val="tx1">
                    <a:lumMod val="95000"/>
                  </a:schemeClr>
                </a:solidFill>
                <a:latin typeface="微软雅黑" panose="020B0503020204020204" pitchFamily="34" charset="-122"/>
                <a:ea typeface="微软雅黑" panose="020B0503020204020204" pitchFamily="34" charset="-122"/>
                <a:sym typeface="+mn-ea"/>
              </a:rPr>
              <a:t>电子发票先锋城市建设商</a:t>
            </a:r>
          </a:p>
        </p:txBody>
      </p:sp>
      <p:cxnSp>
        <p:nvCxnSpPr>
          <p:cNvPr id="40" name="直接连接符 39"/>
          <p:cNvCxnSpPr/>
          <p:nvPr/>
        </p:nvCxnSpPr>
        <p:spPr>
          <a:xfrm>
            <a:off x="5083178" y="3778250"/>
            <a:ext cx="669925" cy="0"/>
          </a:xfrm>
          <a:prstGeom prst="line">
            <a:avLst/>
          </a:prstGeom>
          <a:noFill/>
          <a:ln w="28575" cap="flat" cmpd="sng" algn="ctr">
            <a:solidFill>
              <a:srgbClr val="0070C0"/>
            </a:solidFill>
            <a:prstDash val="solid"/>
            <a:miter lim="800000"/>
          </a:ln>
          <a:effectLst/>
        </p:spPr>
      </p:cxnSp>
      <p:sp>
        <p:nvSpPr>
          <p:cNvPr id="41" name="文本框 40"/>
          <p:cNvSpPr txBox="1"/>
          <p:nvPr/>
        </p:nvSpPr>
        <p:spPr>
          <a:xfrm>
            <a:off x="6746879" y="3424555"/>
            <a:ext cx="868680" cy="229870"/>
          </a:xfrm>
          <a:prstGeom prst="rect">
            <a:avLst/>
          </a:prstGeom>
          <a:noFill/>
        </p:spPr>
        <p:txBody>
          <a:bodyPr wrap="none" rtlCol="0" anchor="t">
            <a:spAutoFit/>
          </a:bodyPr>
          <a:lstStyle/>
          <a:p>
            <a:r>
              <a:rPr lang="zh-CN" altLang="en-US" sz="900" dirty="0">
                <a:solidFill>
                  <a:schemeClr val="tx1">
                    <a:lumMod val="95000"/>
                  </a:schemeClr>
                </a:solidFill>
                <a:latin typeface="微软雅黑" panose="020B0503020204020204" pitchFamily="34" charset="-122"/>
                <a:ea typeface="微软雅黑" panose="020B0503020204020204" pitchFamily="34" charset="-122"/>
                <a:sym typeface="+mn-ea"/>
              </a:rPr>
              <a:t>中信信业基金</a:t>
            </a:r>
          </a:p>
        </p:txBody>
      </p:sp>
      <p:sp>
        <p:nvSpPr>
          <p:cNvPr id="42" name="文本框 41"/>
          <p:cNvSpPr txBox="1"/>
          <p:nvPr/>
        </p:nvSpPr>
        <p:spPr>
          <a:xfrm>
            <a:off x="6416044" y="3850641"/>
            <a:ext cx="1637030" cy="714375"/>
          </a:xfrm>
          <a:prstGeom prst="rect">
            <a:avLst/>
          </a:prstGeom>
          <a:noFill/>
        </p:spPr>
        <p:txBody>
          <a:bodyPr wrap="square" rtlCol="0" anchor="t">
            <a:spAutoFit/>
          </a:bodyPr>
          <a:lstStyle/>
          <a:p>
            <a:pPr algn="ctr">
              <a:lnSpc>
                <a:spcPct val="150000"/>
              </a:lnSpc>
            </a:pPr>
            <a:r>
              <a:rPr lang="zh-CN" altLang="en-US" sz="900" dirty="0">
                <a:solidFill>
                  <a:schemeClr val="tx1">
                    <a:lumMod val="95000"/>
                  </a:schemeClr>
                </a:solidFill>
                <a:latin typeface="微软雅黑" panose="020B0503020204020204" pitchFamily="34" charset="-122"/>
                <a:ea typeface="微软雅黑" panose="020B0503020204020204" pitchFamily="34" charset="-122"/>
                <a:sym typeface="+mn-ea"/>
              </a:rPr>
              <a:t>中国金融资本领域顶级企业，专业从事发起、设立并管理各类投资基金</a:t>
            </a:r>
          </a:p>
        </p:txBody>
      </p:sp>
      <p:cxnSp>
        <p:nvCxnSpPr>
          <p:cNvPr id="43" name="直接连接符 42"/>
          <p:cNvCxnSpPr/>
          <p:nvPr/>
        </p:nvCxnSpPr>
        <p:spPr>
          <a:xfrm>
            <a:off x="6866260" y="3778250"/>
            <a:ext cx="669925" cy="0"/>
          </a:xfrm>
          <a:prstGeom prst="line">
            <a:avLst/>
          </a:prstGeom>
          <a:noFill/>
          <a:ln w="28575" cap="flat" cmpd="sng" algn="ctr">
            <a:solidFill>
              <a:srgbClr val="0070C0"/>
            </a:solidFill>
            <a:prstDash val="solid"/>
            <a:miter lim="800000"/>
          </a:ln>
          <a:effectLst/>
        </p:spPr>
      </p:cxnSp>
      <p:sp>
        <p:nvSpPr>
          <p:cNvPr id="44" name="矩形 43"/>
          <p:cNvSpPr/>
          <p:nvPr/>
        </p:nvSpPr>
        <p:spPr>
          <a:xfrm>
            <a:off x="770891" y="1035050"/>
            <a:ext cx="6325235" cy="601056"/>
          </a:xfrm>
          <a:prstGeom prst="rect">
            <a:avLst/>
          </a:prstGeom>
          <a:noFill/>
          <a:ln w="9525">
            <a:noFill/>
          </a:ln>
        </p:spPr>
        <p:txBody>
          <a:bodyPr wrap="square" lIns="121916" tIns="60957" rIns="121916" bIns="60957"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100">
                <a:solidFill>
                  <a:schemeClr val="tx1">
                    <a:lumMod val="95000"/>
                  </a:schemeClr>
                </a:solidFill>
                <a:latin typeface="微软雅黑" panose="020B0503020204020204" pitchFamily="34" charset="-122"/>
                <a:ea typeface="微软雅黑" panose="020B0503020204020204" pitchFamily="34" charset="-122"/>
              </a:rPr>
              <a:t>盛灿科技</a:t>
            </a:r>
            <a:r>
              <a:rPr lang="zh-CN" altLang="zh-CN" sz="1100">
                <a:solidFill>
                  <a:schemeClr val="tx1">
                    <a:lumMod val="95000"/>
                  </a:schemeClr>
                </a:solidFill>
                <a:latin typeface="微软雅黑" panose="020B0503020204020204" pitchFamily="34" charset="-122"/>
                <a:ea typeface="微软雅黑" panose="020B0503020204020204" pitchFamily="34" charset="-122"/>
              </a:rPr>
              <a:t>在</a:t>
            </a:r>
            <a:r>
              <a:rPr lang="en-US" altLang="zh-CN" sz="1100" dirty="0">
                <a:solidFill>
                  <a:schemeClr val="tx1">
                    <a:lumMod val="95000"/>
                  </a:schemeClr>
                </a:solidFill>
                <a:latin typeface="微软雅黑" panose="020B0503020204020204" pitchFamily="34" charset="-122"/>
                <a:ea typeface="微软雅黑" panose="020B0503020204020204" pitchFamily="34" charset="-122"/>
              </a:rPr>
              <a:t>2018</a:t>
            </a:r>
            <a:r>
              <a:rPr lang="zh-CN" altLang="zh-CN" sz="1100" dirty="0">
                <a:solidFill>
                  <a:schemeClr val="tx1">
                    <a:lumMod val="95000"/>
                  </a:schemeClr>
                </a:solidFill>
                <a:latin typeface="微软雅黑" panose="020B0503020204020204" pitchFamily="34" charset="-122"/>
                <a:ea typeface="微软雅黑" panose="020B0503020204020204" pitchFamily="34" charset="-122"/>
              </a:rPr>
              <a:t>年获得了腾讯公司的战略投资</a:t>
            </a:r>
            <a:r>
              <a:rPr lang="zh-CN" altLang="en-US" sz="1100" dirty="0">
                <a:solidFill>
                  <a:schemeClr val="tx1">
                    <a:lumMod val="95000"/>
                  </a:schemeClr>
                </a:solidFill>
                <a:latin typeface="微软雅黑" panose="020B0503020204020204" pitchFamily="34" charset="-122"/>
                <a:ea typeface="微软雅黑" panose="020B0503020204020204" pitchFamily="34" charset="-122"/>
              </a:rPr>
              <a:t>，此外盛灿科技的投资方还包括：证通电子、高朋以及中信信业基金</a:t>
            </a:r>
            <a:endParaRPr lang="en-US" altLang="zh-CN" sz="1100" dirty="0">
              <a:solidFill>
                <a:schemeClr val="tx1">
                  <a:lumMod val="95000"/>
                </a:schemeClr>
              </a:solidFill>
              <a:latin typeface="微软雅黑" panose="020B0503020204020204" pitchFamily="34" charset="-122"/>
              <a:ea typeface="微软雅黑" panose="020B0503020204020204" pitchFamily="34" charset="-122"/>
            </a:endParaRPr>
          </a:p>
        </p:txBody>
      </p:sp>
      <p:sp>
        <p:nvSpPr>
          <p:cNvPr id="2" name="椭圆 1"/>
          <p:cNvSpPr/>
          <p:nvPr/>
        </p:nvSpPr>
        <p:spPr>
          <a:xfrm>
            <a:off x="1205866" y="2026285"/>
            <a:ext cx="1279525" cy="1259840"/>
          </a:xfrm>
          <a:prstGeom prst="ellipse">
            <a:avLst/>
          </a:prstGeom>
          <a:solidFill>
            <a:sysClr val="window" lastClr="FFFFFF">
              <a:lumMod val="95000"/>
            </a:sysClr>
          </a:solidFill>
          <a:ln w="12700" cap="flat" cmpd="sng" algn="ctr">
            <a:noFill/>
            <a:prstDash val="solid"/>
            <a:miter lim="800000"/>
          </a:ln>
          <a:effectLst/>
        </p:spPr>
        <p:txBody>
          <a:bodyPr rtlCol="0" anchor="ctr"/>
          <a:lstStyle/>
          <a:p>
            <a:pPr algn="ctr" defTabSz="914400">
              <a:defRPr/>
            </a:pPr>
            <a:endParaRPr lang="zh-CN" altLang="en-US" sz="1200" kern="0">
              <a:solidFill>
                <a:schemeClr val="tx1">
                  <a:lumMod val="95000"/>
                </a:schemeClr>
              </a:solidFill>
              <a:latin typeface="Calibri" panose="020F0502020204030204"/>
              <a:ea typeface="宋体" panose="02010600030101010101" pitchFamily="2" charset="-122"/>
            </a:endParaRPr>
          </a:p>
        </p:txBody>
      </p:sp>
      <p:pic>
        <p:nvPicPr>
          <p:cNvPr id="6" name="图片 5" descr="腾讯LOGO透明底"/>
          <p:cNvPicPr>
            <a:picLocks noChangeAspect="1"/>
          </p:cNvPicPr>
          <p:nvPr/>
        </p:nvPicPr>
        <p:blipFill>
          <a:blip r:embed="rId4"/>
          <a:stretch>
            <a:fillRect/>
          </a:stretch>
        </p:blipFill>
        <p:spPr>
          <a:xfrm>
            <a:off x="1247776" y="2490924"/>
            <a:ext cx="1189988" cy="344532"/>
          </a:xfrm>
          <a:prstGeom prst="rect">
            <a:avLst/>
          </a:prstGeom>
        </p:spPr>
      </p:pic>
      <p:sp>
        <p:nvSpPr>
          <p:cNvPr id="7" name="椭圆 6"/>
          <p:cNvSpPr/>
          <p:nvPr/>
        </p:nvSpPr>
        <p:spPr>
          <a:xfrm>
            <a:off x="6541140" y="2033270"/>
            <a:ext cx="1279525" cy="1259840"/>
          </a:xfrm>
          <a:prstGeom prst="ellipse">
            <a:avLst/>
          </a:prstGeom>
          <a:solidFill>
            <a:sysClr val="window" lastClr="FFFFFF">
              <a:lumMod val="95000"/>
            </a:sysClr>
          </a:solidFill>
          <a:ln w="12700" cap="flat" cmpd="sng" algn="ctr">
            <a:noFill/>
            <a:prstDash val="solid"/>
            <a:miter lim="800000"/>
          </a:ln>
          <a:effectLst/>
        </p:spPr>
        <p:txBody>
          <a:bodyPr rtlCol="0" anchor="ctr"/>
          <a:lstStyle/>
          <a:p>
            <a:pPr algn="ctr" defTabSz="914400">
              <a:defRPr/>
            </a:pPr>
            <a:endParaRPr lang="zh-CN" altLang="en-US" sz="1200" kern="0">
              <a:solidFill>
                <a:schemeClr val="tx1">
                  <a:lumMod val="95000"/>
                </a:schemeClr>
              </a:solidFill>
              <a:latin typeface="Calibri" panose="020F0502020204030204"/>
              <a:ea typeface="宋体" panose="02010600030101010101" pitchFamily="2" charset="-122"/>
            </a:endParaRPr>
          </a:p>
        </p:txBody>
      </p:sp>
      <p:pic>
        <p:nvPicPr>
          <p:cNvPr id="34" name="图片 6"/>
          <p:cNvPicPr>
            <a:picLocks noChangeAspect="1"/>
          </p:cNvPicPr>
          <p:nvPr/>
        </p:nvPicPr>
        <p:blipFill>
          <a:blip r:embed="rId5" cstate="print">
            <a:clrChange>
              <a:clrFrom>
                <a:srgbClr val="FFFFFF">
                  <a:alpha val="100000"/>
                </a:srgbClr>
              </a:clrFrom>
              <a:clrTo>
                <a:srgbClr val="FFFFFF">
                  <a:alpha val="100000"/>
                  <a:alpha val="0"/>
                </a:srgbClr>
              </a:clrTo>
            </a:clrChange>
          </a:blip>
          <a:srcRect t="21747" b="29112"/>
          <a:stretch>
            <a:fillRect/>
          </a:stretch>
        </p:blipFill>
        <p:spPr>
          <a:xfrm>
            <a:off x="6593844" y="2446021"/>
            <a:ext cx="1173480" cy="434975"/>
          </a:xfrm>
          <a:prstGeom prst="rect">
            <a:avLst/>
          </a:prstGeom>
          <a:noFill/>
          <a:ln w="9525">
            <a:noFill/>
          </a:ln>
        </p:spPr>
      </p:pic>
      <p:sp>
        <p:nvSpPr>
          <p:cNvPr id="8" name="文本框 7"/>
          <p:cNvSpPr txBox="1"/>
          <p:nvPr/>
        </p:nvSpPr>
        <p:spPr>
          <a:xfrm>
            <a:off x="1637030" y="3424555"/>
            <a:ext cx="411480" cy="229870"/>
          </a:xfrm>
          <a:prstGeom prst="rect">
            <a:avLst/>
          </a:prstGeom>
          <a:noFill/>
        </p:spPr>
        <p:txBody>
          <a:bodyPr wrap="none" rtlCol="0" anchor="t">
            <a:spAutoFit/>
          </a:bodyPr>
          <a:lstStyle/>
          <a:p>
            <a:r>
              <a:rPr lang="zh-CN" altLang="en-US" sz="900" dirty="0">
                <a:solidFill>
                  <a:schemeClr val="tx1">
                    <a:lumMod val="95000"/>
                  </a:schemeClr>
                </a:solidFill>
                <a:latin typeface="微软雅黑" panose="020B0503020204020204" pitchFamily="34" charset="-122"/>
                <a:ea typeface="微软雅黑" panose="020B0503020204020204" pitchFamily="34" charset="-122"/>
                <a:sym typeface="+mn-ea"/>
              </a:rPr>
              <a:t>腾讯</a:t>
            </a:r>
          </a:p>
        </p:txBody>
      </p:sp>
      <p:sp>
        <p:nvSpPr>
          <p:cNvPr id="9" name="文本框 8"/>
          <p:cNvSpPr txBox="1"/>
          <p:nvPr/>
        </p:nvSpPr>
        <p:spPr>
          <a:xfrm>
            <a:off x="770891" y="3850641"/>
            <a:ext cx="2071369" cy="483337"/>
          </a:xfrm>
          <a:prstGeom prst="rect">
            <a:avLst/>
          </a:prstGeom>
          <a:noFill/>
        </p:spPr>
        <p:txBody>
          <a:bodyPr wrap="square" rtlCol="0" anchor="t">
            <a:spAutoFit/>
          </a:bodyPr>
          <a:lstStyle/>
          <a:p>
            <a:pPr algn="ctr">
              <a:lnSpc>
                <a:spcPct val="150000"/>
              </a:lnSpc>
            </a:pPr>
            <a:r>
              <a:rPr lang="zh-CN" altLang="en-US" sz="900" dirty="0">
                <a:solidFill>
                  <a:schemeClr val="tx1">
                    <a:lumMod val="95000"/>
                  </a:schemeClr>
                </a:solidFill>
                <a:latin typeface="微软雅黑" panose="020B0503020204020204" pitchFamily="34" charset="-122"/>
                <a:ea typeface="微软雅黑" panose="020B0503020204020204" pitchFamily="34" charset="-122"/>
                <a:sym typeface="+mn-ea"/>
              </a:rPr>
              <a:t>中国最大的互联网综合服务提供商</a:t>
            </a:r>
            <a:endParaRPr lang="en-US" altLang="zh-CN" sz="900" dirty="0">
              <a:solidFill>
                <a:schemeClr val="tx1">
                  <a:lumMod val="95000"/>
                </a:schemeClr>
              </a:solidFill>
              <a:latin typeface="微软雅黑" panose="020B0503020204020204" pitchFamily="34" charset="-122"/>
              <a:ea typeface="微软雅黑" panose="020B0503020204020204" pitchFamily="34" charset="-122"/>
              <a:sym typeface="+mn-ea"/>
            </a:endParaRPr>
          </a:p>
          <a:p>
            <a:pPr algn="ctr">
              <a:lnSpc>
                <a:spcPct val="150000"/>
              </a:lnSpc>
            </a:pPr>
            <a:r>
              <a:rPr lang="zh-CN" altLang="en-US" sz="900" dirty="0">
                <a:solidFill>
                  <a:schemeClr val="tx1">
                    <a:lumMod val="95000"/>
                  </a:schemeClr>
                </a:solidFill>
                <a:latin typeface="微软雅黑" panose="020B0503020204020204" pitchFamily="34" charset="-122"/>
                <a:ea typeface="微软雅黑" panose="020B0503020204020204" pitchFamily="34" charset="-122"/>
                <a:sym typeface="+mn-ea"/>
              </a:rPr>
              <a:t>中国服务用户最多的互联网企业之一</a:t>
            </a:r>
          </a:p>
        </p:txBody>
      </p:sp>
      <p:cxnSp>
        <p:nvCxnSpPr>
          <p:cNvPr id="10" name="直接连接符 9"/>
          <p:cNvCxnSpPr/>
          <p:nvPr/>
        </p:nvCxnSpPr>
        <p:spPr>
          <a:xfrm>
            <a:off x="1501141" y="3778250"/>
            <a:ext cx="669925" cy="0"/>
          </a:xfrm>
          <a:prstGeom prst="line">
            <a:avLst/>
          </a:prstGeom>
          <a:noFill/>
          <a:ln w="28575" cap="flat" cmpd="sng" algn="ctr">
            <a:solidFill>
              <a:srgbClr val="0070C0"/>
            </a:solidFill>
            <a:prstDash val="solid"/>
            <a:miter lim="800000"/>
          </a:ln>
          <a:effectLst/>
        </p:spPr>
      </p:cxnSp>
      <p:sp>
        <p:nvSpPr>
          <p:cNvPr id="26" name="object 3"/>
          <p:cNvSpPr/>
          <p:nvPr/>
        </p:nvSpPr>
        <p:spPr>
          <a:xfrm>
            <a:off x="7454002" y="5138225"/>
            <a:ext cx="1352550" cy="278129"/>
          </a:xfrm>
          <a:prstGeom prst="rect">
            <a:avLst/>
          </a:prstGeom>
          <a:blipFill>
            <a:blip r:embed="rId6" cstate="print"/>
            <a:stretch>
              <a:fillRect/>
            </a:stretch>
          </a:blipFill>
        </p:spPr>
        <p:txBody>
          <a:bodyPr wrap="square" lIns="0" tIns="0" rIns="0" bIns="0" rtlCol="0"/>
          <a:lstStyle/>
          <a:p>
            <a:endParaRPr/>
          </a:p>
        </p:txBody>
      </p:sp>
      <p:sp>
        <p:nvSpPr>
          <p:cNvPr id="11" name="标题 10"/>
          <p:cNvSpPr>
            <a:spLocks noGrp="1"/>
          </p:cNvSpPr>
          <p:nvPr>
            <p:ph type="title"/>
          </p:nvPr>
        </p:nvSpPr>
        <p:spPr>
          <a:xfrm>
            <a:off x="472440" y="624839"/>
            <a:ext cx="8229600" cy="529671"/>
          </a:xfrm>
        </p:spPr>
        <p:txBody>
          <a:bodyPr/>
          <a:lstStyle/>
          <a:p>
            <a:r>
              <a:rPr lang="zh-CN" altLang="en-US" dirty="0">
                <a:solidFill>
                  <a:srgbClr val="FFFFFF"/>
                </a:solidFill>
                <a:cs typeface="Noto Sans CJK JP Regular"/>
              </a:rPr>
              <a:t>投资关系</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60786" y="1574094"/>
            <a:ext cx="3315174" cy="2800767"/>
          </a:xfrm>
          <a:prstGeom prst="rect">
            <a:avLst/>
          </a:prstGeom>
        </p:spPr>
        <p:txBody>
          <a:bodyPr wrap="square">
            <a:spAutoFit/>
          </a:bodyPr>
          <a:lstStyle/>
          <a:p>
            <a:pPr marL="285750" indent="-285750">
              <a:buClr>
                <a:srgbClr val="00B0F0"/>
              </a:buClr>
              <a:buFont typeface="Wingdings" panose="05000000000000000000" pitchFamily="2" charset="2"/>
              <a:buChar char="Ø"/>
            </a:pPr>
            <a:r>
              <a:rPr lang="zh-CN" altLang="zh-CN" sz="1100" dirty="0">
                <a:solidFill>
                  <a:schemeClr val="tx2">
                    <a:lumMod val="90000"/>
                  </a:schemeClr>
                </a:solidFill>
                <a:latin typeface="微软雅黑" panose="020B0503020204020204" pitchFamily="34" charset="-122"/>
                <a:ea typeface="微软雅黑" panose="020B0503020204020204" pitchFamily="34" charset="-122"/>
              </a:rPr>
              <a:t>盛灿科技成立于</a:t>
            </a:r>
            <a:r>
              <a:rPr lang="en-US" altLang="zh-CN" sz="1100" dirty="0">
                <a:solidFill>
                  <a:schemeClr val="tx2">
                    <a:lumMod val="90000"/>
                  </a:schemeClr>
                </a:solidFill>
                <a:latin typeface="微软雅黑" panose="020B0503020204020204" pitchFamily="34" charset="-122"/>
                <a:ea typeface="微软雅黑" panose="020B0503020204020204" pitchFamily="34" charset="-122"/>
              </a:rPr>
              <a:t>2013</a:t>
            </a:r>
            <a:r>
              <a:rPr lang="zh-CN" altLang="zh-CN" sz="1100" dirty="0">
                <a:solidFill>
                  <a:schemeClr val="tx2">
                    <a:lumMod val="90000"/>
                  </a:schemeClr>
                </a:solidFill>
                <a:latin typeface="微软雅黑" panose="020B0503020204020204" pitchFamily="34" charset="-122"/>
                <a:ea typeface="微软雅黑" panose="020B0503020204020204" pitchFamily="34" charset="-122"/>
              </a:rPr>
              <a:t>年， 公司由来自腾讯的资深互联网创始团队建立</a:t>
            </a:r>
            <a:r>
              <a:rPr lang="zh-CN" altLang="en-US" sz="1100" dirty="0">
                <a:solidFill>
                  <a:schemeClr val="tx2">
                    <a:lumMod val="90000"/>
                  </a:schemeClr>
                </a:solidFill>
                <a:latin typeface="微软雅黑" panose="020B0503020204020204" pitchFamily="34" charset="-122"/>
                <a:ea typeface="微软雅黑" panose="020B0503020204020204" pitchFamily="34" charset="-122"/>
              </a:rPr>
              <a:t>。</a:t>
            </a:r>
            <a:r>
              <a:rPr lang="zh-CN" altLang="zh-CN" sz="1100" dirty="0">
                <a:solidFill>
                  <a:schemeClr val="tx2">
                    <a:lumMod val="90000"/>
                  </a:schemeClr>
                </a:solidFill>
                <a:latin typeface="微软雅黑" panose="020B0503020204020204" pitchFamily="34" charset="-122"/>
                <a:ea typeface="微软雅黑" panose="020B0503020204020204" pitchFamily="34" charset="-122"/>
              </a:rPr>
              <a:t>也是腾讯生态体系的重要战略合作伙伴，</a:t>
            </a:r>
            <a:r>
              <a:rPr lang="zh-CN" altLang="en-US" sz="1100" dirty="0">
                <a:solidFill>
                  <a:schemeClr val="tx2">
                    <a:lumMod val="90000"/>
                  </a:schemeClr>
                </a:solidFill>
                <a:latin typeface="微软雅黑" panose="020B0503020204020204" pitchFamily="34" charset="-122"/>
                <a:ea typeface="微软雅黑" panose="020B0503020204020204" pitchFamily="34" charset="-122"/>
              </a:rPr>
              <a:t>公司</a:t>
            </a:r>
            <a:r>
              <a:rPr lang="zh-CN" altLang="zh-CN" sz="1100" dirty="0">
                <a:solidFill>
                  <a:schemeClr val="tx2">
                    <a:lumMod val="90000"/>
                  </a:schemeClr>
                </a:solidFill>
                <a:latin typeface="微软雅黑" panose="020B0503020204020204" pitchFamily="34" charset="-122"/>
                <a:ea typeface="微软雅黑" panose="020B0503020204020204" pitchFamily="34" charset="-122"/>
              </a:rPr>
              <a:t>联合腾讯为银行提供金融科技</a:t>
            </a:r>
            <a:r>
              <a:rPr lang="zh-CN" altLang="en-US" sz="1100" dirty="0">
                <a:solidFill>
                  <a:schemeClr val="tx2">
                    <a:lumMod val="90000"/>
                  </a:schemeClr>
                </a:solidFill>
                <a:latin typeface="微软雅黑" panose="020B0503020204020204" pitchFamily="34" charset="-122"/>
                <a:ea typeface="微软雅黑" panose="020B0503020204020204" pitchFamily="34" charset="-122"/>
              </a:rPr>
              <a:t>服务</a:t>
            </a:r>
            <a:endParaRPr lang="en-US" altLang="zh-CN" sz="1100" dirty="0">
              <a:solidFill>
                <a:schemeClr val="tx2">
                  <a:lumMod val="90000"/>
                </a:schemeClr>
              </a:solidFill>
              <a:latin typeface="微软雅黑" panose="020B0503020204020204" pitchFamily="34" charset="-122"/>
              <a:ea typeface="微软雅黑" panose="020B0503020204020204" pitchFamily="34" charset="-122"/>
            </a:endParaRPr>
          </a:p>
          <a:p>
            <a:pPr marL="285750" indent="-285750">
              <a:buClr>
                <a:srgbClr val="00B0F0"/>
              </a:buClr>
              <a:buFont typeface="Wingdings" panose="05000000000000000000" pitchFamily="2" charset="2"/>
              <a:buChar char="Ø"/>
            </a:pPr>
            <a:endParaRPr lang="en-US" altLang="zh-CN" sz="1100" kern="0" spc="-35" dirty="0">
              <a:latin typeface="等线" panose="02010600030101010101" pitchFamily="2" charset="-122"/>
              <a:ea typeface="微软雅黑" panose="020B0503020204020204" pitchFamily="34" charset="-122"/>
              <a:cs typeface="宋体" panose="02010600030101010101" pitchFamily="2" charset="-122"/>
            </a:endParaRPr>
          </a:p>
          <a:p>
            <a:pPr marL="285750" indent="-285750">
              <a:buClr>
                <a:srgbClr val="00B0F0"/>
              </a:buClr>
              <a:buFont typeface="Wingdings" panose="05000000000000000000" pitchFamily="2" charset="2"/>
              <a:buChar char="Ø"/>
            </a:pPr>
            <a:r>
              <a:rPr lang="zh-CN" altLang="zh-CN" sz="1100" dirty="0">
                <a:solidFill>
                  <a:schemeClr val="tx2">
                    <a:lumMod val="90000"/>
                  </a:schemeClr>
                </a:solidFill>
                <a:latin typeface="微软雅黑" panose="020B0503020204020204" pitchFamily="34" charset="-122"/>
                <a:ea typeface="微软雅黑" panose="020B0503020204020204" pitchFamily="34" charset="-122"/>
              </a:rPr>
              <a:t>盛灿科技致力成为</a:t>
            </a:r>
            <a:r>
              <a:rPr lang="en-US" altLang="zh-CN" sz="1100" dirty="0">
                <a:solidFill>
                  <a:schemeClr val="tx2">
                    <a:lumMod val="90000"/>
                  </a:schemeClr>
                </a:solidFill>
                <a:latin typeface="微软雅黑" panose="020B0503020204020204" pitchFamily="34" charset="-122"/>
                <a:ea typeface="微软雅黑" panose="020B0503020204020204" pitchFamily="34" charset="-122"/>
              </a:rPr>
              <a:t>“</a:t>
            </a:r>
            <a:r>
              <a:rPr lang="zh-CN" altLang="zh-CN" sz="1100" dirty="0">
                <a:solidFill>
                  <a:schemeClr val="tx2">
                    <a:lumMod val="90000"/>
                  </a:schemeClr>
                </a:solidFill>
                <a:latin typeface="微软雅黑" panose="020B0503020204020204" pitchFamily="34" charset="-122"/>
                <a:ea typeface="微软雅黑" panose="020B0503020204020204" pitchFamily="34" charset="-122"/>
              </a:rPr>
              <a:t>银行互联网</a:t>
            </a:r>
            <a:r>
              <a:rPr lang="en-US" altLang="zh-CN" sz="1100" dirty="0">
                <a:solidFill>
                  <a:schemeClr val="tx2">
                    <a:lumMod val="90000"/>
                  </a:schemeClr>
                </a:solidFill>
                <a:latin typeface="微软雅黑" panose="020B0503020204020204" pitchFamily="34" charset="-122"/>
                <a:ea typeface="微软雅黑" panose="020B0503020204020204" pitchFamily="34" charset="-122"/>
              </a:rPr>
              <a:t>+</a:t>
            </a:r>
            <a:r>
              <a:rPr lang="zh-CN" altLang="zh-CN" sz="1100" dirty="0">
                <a:solidFill>
                  <a:schemeClr val="tx2">
                    <a:lumMod val="90000"/>
                  </a:schemeClr>
                </a:solidFill>
                <a:latin typeface="微软雅黑" panose="020B0503020204020204" pitchFamily="34" charset="-122"/>
                <a:ea typeface="微软雅黑" panose="020B0503020204020204" pitchFamily="34" charset="-122"/>
              </a:rPr>
              <a:t>转型最好的合作伙伴</a:t>
            </a:r>
            <a:r>
              <a:rPr lang="en-US" altLang="zh-CN" sz="1100" dirty="0">
                <a:solidFill>
                  <a:schemeClr val="tx2">
                    <a:lumMod val="90000"/>
                  </a:schemeClr>
                </a:solidFill>
                <a:latin typeface="微软雅黑" panose="020B0503020204020204" pitchFamily="34" charset="-122"/>
                <a:ea typeface="微软雅黑" panose="020B0503020204020204" pitchFamily="34" charset="-122"/>
              </a:rPr>
              <a:t>”</a:t>
            </a:r>
            <a:r>
              <a:rPr lang="zh-CN" altLang="zh-CN" sz="1100" dirty="0">
                <a:solidFill>
                  <a:schemeClr val="tx2">
                    <a:lumMod val="90000"/>
                  </a:schemeClr>
                </a:solidFill>
                <a:latin typeface="微软雅黑" panose="020B0503020204020204" pitchFamily="34" charset="-122"/>
                <a:ea typeface="微软雅黑" panose="020B0503020204020204" pitchFamily="34" charset="-122"/>
              </a:rPr>
              <a:t>，与银行携手围绕场景</a:t>
            </a:r>
            <a:r>
              <a:rPr lang="zh-CN" altLang="en-US" sz="1100" dirty="0">
                <a:solidFill>
                  <a:schemeClr val="tx2">
                    <a:lumMod val="90000"/>
                  </a:schemeClr>
                </a:solidFill>
                <a:latin typeface="微软雅黑" panose="020B0503020204020204" pitchFamily="34" charset="-122"/>
                <a:ea typeface="微软雅黑" panose="020B0503020204020204" pitchFamily="34" charset="-122"/>
              </a:rPr>
              <a:t>打造</a:t>
            </a:r>
            <a:r>
              <a:rPr lang="zh-CN" altLang="zh-CN" sz="1100" dirty="0">
                <a:solidFill>
                  <a:schemeClr val="tx2">
                    <a:lumMod val="90000"/>
                  </a:schemeClr>
                </a:solidFill>
                <a:latin typeface="微软雅黑" panose="020B0503020204020204" pitchFamily="34" charset="-122"/>
                <a:ea typeface="微软雅黑" panose="020B0503020204020204" pitchFamily="34" charset="-122"/>
              </a:rPr>
              <a:t>完整的创新性产品与金融服务，建立起不断完善和扩张的良性场景金融闭环</a:t>
            </a:r>
          </a:p>
          <a:p>
            <a:pPr marL="285750" indent="-285750">
              <a:buClr>
                <a:srgbClr val="00B0F0"/>
              </a:buClr>
              <a:buFont typeface="Wingdings" panose="05000000000000000000" pitchFamily="2" charset="2"/>
              <a:buChar char="Ø"/>
            </a:pPr>
            <a:endParaRPr lang="en-US" altLang="zh-CN" sz="1100" kern="0" spc="-35" dirty="0">
              <a:latin typeface="等线" panose="02010600030101010101" pitchFamily="2" charset="-122"/>
              <a:ea typeface="微软雅黑" panose="020B0503020204020204" pitchFamily="34" charset="-122"/>
              <a:cs typeface="宋体" panose="02010600030101010101" pitchFamily="2" charset="-122"/>
            </a:endParaRPr>
          </a:p>
          <a:p>
            <a:pPr marL="285750" indent="-285750">
              <a:buClr>
                <a:srgbClr val="00B0F0"/>
              </a:buClr>
              <a:buFont typeface="Wingdings" panose="05000000000000000000" pitchFamily="2" charset="2"/>
              <a:buChar char="Ø"/>
            </a:pPr>
            <a:endParaRPr lang="en-US" altLang="zh-CN" sz="1100" kern="0" spc="-35" dirty="0">
              <a:latin typeface="等线" panose="02010600030101010101" pitchFamily="2" charset="-122"/>
              <a:ea typeface="微软雅黑" panose="020B0503020204020204" pitchFamily="34" charset="-122"/>
              <a:cs typeface="宋体" panose="02010600030101010101" pitchFamily="2" charset="-122"/>
            </a:endParaRPr>
          </a:p>
          <a:p>
            <a:pPr marL="285750" indent="-285750">
              <a:buClr>
                <a:srgbClr val="00B0F0"/>
              </a:buClr>
              <a:buFont typeface="Wingdings" panose="05000000000000000000" pitchFamily="2" charset="2"/>
              <a:buChar char="Ø"/>
            </a:pPr>
            <a:r>
              <a:rPr lang="zh-CN" altLang="zh-CN" sz="1100" dirty="0">
                <a:solidFill>
                  <a:schemeClr val="tx2">
                    <a:lumMod val="90000"/>
                  </a:schemeClr>
                </a:solidFill>
                <a:latin typeface="微软雅黑" panose="020B0503020204020204" pitchFamily="34" charset="-122"/>
                <a:ea typeface="微软雅黑" panose="020B0503020204020204" pitchFamily="34" charset="-122"/>
              </a:rPr>
              <a:t>公司总部位于深圳高新科技园，是</a:t>
            </a:r>
            <a:r>
              <a:rPr lang="zh-CN" altLang="en-US" sz="1100" dirty="0">
                <a:solidFill>
                  <a:schemeClr val="tx2">
                    <a:lumMod val="90000"/>
                  </a:schemeClr>
                </a:solidFill>
                <a:latin typeface="微软雅黑" panose="020B0503020204020204" pitchFamily="34" charset="-122"/>
                <a:ea typeface="微软雅黑" panose="020B0503020204020204" pitchFamily="34" charset="-122"/>
              </a:rPr>
              <a:t>新三板上市企业， </a:t>
            </a:r>
            <a:r>
              <a:rPr lang="zh-CN" altLang="zh-CN" sz="1100" dirty="0">
                <a:solidFill>
                  <a:schemeClr val="tx2">
                    <a:lumMod val="90000"/>
                  </a:schemeClr>
                </a:solidFill>
                <a:latin typeface="微软雅黑" panose="020B0503020204020204" pitchFamily="34" charset="-122"/>
                <a:ea typeface="微软雅黑" panose="020B0503020204020204" pitchFamily="34" charset="-122"/>
              </a:rPr>
              <a:t>“深圳市高新技术企业”及“国家高新技术企业”，目前拥有软件著作权</a:t>
            </a:r>
            <a:r>
              <a:rPr lang="en-US" altLang="zh-CN" sz="1100" dirty="0">
                <a:solidFill>
                  <a:schemeClr val="tx2">
                    <a:lumMod val="90000"/>
                  </a:schemeClr>
                </a:solidFill>
                <a:latin typeface="微软雅黑" panose="020B0503020204020204" pitchFamily="34" charset="-122"/>
                <a:ea typeface="微软雅黑" panose="020B0503020204020204" pitchFamily="34" charset="-122"/>
              </a:rPr>
              <a:t>50</a:t>
            </a:r>
            <a:r>
              <a:rPr lang="zh-CN" altLang="zh-CN" sz="1100" dirty="0">
                <a:solidFill>
                  <a:schemeClr val="tx2">
                    <a:lumMod val="90000"/>
                  </a:schemeClr>
                </a:solidFill>
                <a:latin typeface="微软雅黑" panose="020B0503020204020204" pitchFamily="34" charset="-122"/>
                <a:ea typeface="微软雅黑" panose="020B0503020204020204" pitchFamily="34" charset="-122"/>
              </a:rPr>
              <a:t>余项， 是行业内少有的具备自主研发发明专利的企业之一，有着极强的创新能力</a:t>
            </a:r>
          </a:p>
        </p:txBody>
      </p:sp>
      <p:sp>
        <p:nvSpPr>
          <p:cNvPr id="9" name="标题 8"/>
          <p:cNvSpPr>
            <a:spLocks noGrp="1"/>
          </p:cNvSpPr>
          <p:nvPr>
            <p:ph type="title"/>
          </p:nvPr>
        </p:nvSpPr>
        <p:spPr/>
        <p:txBody>
          <a:bodyPr/>
          <a:lstStyle/>
          <a:p>
            <a:r>
              <a:rPr lang="zh-CN" altLang="en-US" dirty="0"/>
              <a:t>概况</a:t>
            </a:r>
          </a:p>
        </p:txBody>
      </p:sp>
      <p:grpSp>
        <p:nvGrpSpPr>
          <p:cNvPr id="15" name="组合 14"/>
          <p:cNvGrpSpPr/>
          <p:nvPr/>
        </p:nvGrpSpPr>
        <p:grpSpPr>
          <a:xfrm>
            <a:off x="3939086" y="1416725"/>
            <a:ext cx="4732474" cy="2881549"/>
            <a:chOff x="402912" y="1384681"/>
            <a:chExt cx="4732474" cy="2881549"/>
          </a:xfrm>
        </p:grpSpPr>
        <p:sp>
          <p:nvSpPr>
            <p:cNvPr id="10" name="object 2"/>
            <p:cNvSpPr/>
            <p:nvPr/>
          </p:nvSpPr>
          <p:spPr>
            <a:xfrm>
              <a:off x="640584" y="2528363"/>
              <a:ext cx="1863465" cy="1641317"/>
            </a:xfrm>
            <a:custGeom>
              <a:avLst/>
              <a:gdLst/>
              <a:ahLst/>
              <a:cxnLst/>
              <a:rect l="l" t="t" r="r" b="b"/>
              <a:pathLst>
                <a:path w="2081530" h="2000885">
                  <a:moveTo>
                    <a:pt x="0" y="2000631"/>
                  </a:moveTo>
                  <a:lnTo>
                    <a:pt x="2081402" y="2000631"/>
                  </a:lnTo>
                  <a:lnTo>
                    <a:pt x="2081402" y="0"/>
                  </a:lnTo>
                  <a:lnTo>
                    <a:pt x="0" y="0"/>
                  </a:lnTo>
                  <a:lnTo>
                    <a:pt x="0" y="2000631"/>
                  </a:lnTo>
                  <a:close/>
                </a:path>
              </a:pathLst>
            </a:custGeom>
            <a:ln w="28956">
              <a:solidFill>
                <a:srgbClr val="538ED3"/>
              </a:solidFill>
            </a:ln>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11" name="object 3"/>
            <p:cNvSpPr/>
            <p:nvPr/>
          </p:nvSpPr>
          <p:spPr>
            <a:xfrm>
              <a:off x="1841988" y="2528363"/>
              <a:ext cx="3006681" cy="1737867"/>
            </a:xfrm>
            <a:custGeom>
              <a:avLst/>
              <a:gdLst/>
              <a:ahLst/>
              <a:cxnLst/>
              <a:rect l="l" t="t" r="r" b="b"/>
              <a:pathLst>
                <a:path w="3094990" h="2034539">
                  <a:moveTo>
                    <a:pt x="0" y="2034159"/>
                  </a:moveTo>
                  <a:lnTo>
                    <a:pt x="3094735" y="2034159"/>
                  </a:lnTo>
                  <a:lnTo>
                    <a:pt x="3094735" y="0"/>
                  </a:lnTo>
                  <a:lnTo>
                    <a:pt x="0" y="0"/>
                  </a:lnTo>
                  <a:lnTo>
                    <a:pt x="0" y="2034159"/>
                  </a:lnTo>
                  <a:close/>
                </a:path>
              </a:pathLst>
            </a:custGeom>
            <a:ln w="28956">
              <a:solidFill>
                <a:srgbClr val="538ED3"/>
              </a:solidFill>
            </a:ln>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12" name="object 4"/>
            <p:cNvSpPr/>
            <p:nvPr/>
          </p:nvSpPr>
          <p:spPr>
            <a:xfrm>
              <a:off x="3086746" y="1414284"/>
              <a:ext cx="2048640" cy="1432690"/>
            </a:xfrm>
            <a:custGeom>
              <a:avLst/>
              <a:gdLst/>
              <a:ahLst/>
              <a:cxnLst/>
              <a:rect l="l" t="t" r="r" b="b"/>
              <a:pathLst>
                <a:path w="3094990" h="2035810">
                  <a:moveTo>
                    <a:pt x="0" y="2035682"/>
                  </a:moveTo>
                  <a:lnTo>
                    <a:pt x="3094735" y="2035682"/>
                  </a:lnTo>
                  <a:lnTo>
                    <a:pt x="3094735" y="0"/>
                  </a:lnTo>
                  <a:lnTo>
                    <a:pt x="0" y="0"/>
                  </a:lnTo>
                  <a:lnTo>
                    <a:pt x="0" y="2035682"/>
                  </a:lnTo>
                  <a:close/>
                </a:path>
              </a:pathLst>
            </a:custGeom>
            <a:ln w="28956">
              <a:solidFill>
                <a:srgbClr val="538ED3"/>
              </a:solidFill>
            </a:ln>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13" name="object 12"/>
            <p:cNvSpPr/>
            <p:nvPr/>
          </p:nvSpPr>
          <p:spPr>
            <a:xfrm>
              <a:off x="402912" y="1384681"/>
              <a:ext cx="475344" cy="475344"/>
            </a:xfrm>
            <a:custGeom>
              <a:avLst/>
              <a:gdLst/>
              <a:ahLst/>
              <a:cxnLst/>
              <a:rect l="l" t="t" r="r" b="b"/>
              <a:pathLst>
                <a:path w="667385" h="667385">
                  <a:moveTo>
                    <a:pt x="334467" y="0"/>
                  </a:moveTo>
                  <a:lnTo>
                    <a:pt x="0" y="334518"/>
                  </a:lnTo>
                  <a:lnTo>
                    <a:pt x="332600" y="667131"/>
                  </a:lnTo>
                  <a:lnTo>
                    <a:pt x="667004" y="332613"/>
                  </a:lnTo>
                  <a:lnTo>
                    <a:pt x="334467" y="0"/>
                  </a:lnTo>
                  <a:close/>
                </a:path>
              </a:pathLst>
            </a:custGeom>
            <a:solidFill>
              <a:srgbClr val="538ED3"/>
            </a:solid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14" name="object 11"/>
            <p:cNvSpPr/>
            <p:nvPr/>
          </p:nvSpPr>
          <p:spPr>
            <a:xfrm>
              <a:off x="4709177" y="2747547"/>
              <a:ext cx="389237" cy="367656"/>
            </a:xfrm>
            <a:custGeom>
              <a:avLst/>
              <a:gdLst/>
              <a:ahLst/>
              <a:cxnLst/>
              <a:rect l="l" t="t" r="r" b="b"/>
              <a:pathLst>
                <a:path w="362585" h="362585">
                  <a:moveTo>
                    <a:pt x="181737" y="0"/>
                  </a:moveTo>
                  <a:lnTo>
                    <a:pt x="0" y="181737"/>
                  </a:lnTo>
                  <a:lnTo>
                    <a:pt x="180721" y="362458"/>
                  </a:lnTo>
                  <a:lnTo>
                    <a:pt x="362458" y="180721"/>
                  </a:lnTo>
                  <a:lnTo>
                    <a:pt x="181737" y="0"/>
                  </a:lnTo>
                  <a:close/>
                </a:path>
              </a:pathLst>
            </a:custGeom>
            <a:solidFill>
              <a:srgbClr val="538ED3"/>
            </a:solid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12815" r="4700" b="12815"/>
            <a:stretch>
              <a:fillRect/>
            </a:stretch>
          </p:blipFill>
          <p:spPr>
            <a:xfrm>
              <a:off x="715899" y="1656444"/>
              <a:ext cx="4026384" cy="2356619"/>
            </a:xfrm>
            <a:prstGeom prst="rect">
              <a:avLst/>
            </a:prstGeom>
          </p:spPr>
        </p:pic>
      </p:grpSp>
      <p:sp>
        <p:nvSpPr>
          <p:cNvPr id="16" name="object 3"/>
          <p:cNvSpPr/>
          <p:nvPr/>
        </p:nvSpPr>
        <p:spPr>
          <a:xfrm>
            <a:off x="7454002" y="5138225"/>
            <a:ext cx="1352550" cy="27812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3"/>
          <p:cNvSpPr/>
          <p:nvPr/>
        </p:nvSpPr>
        <p:spPr>
          <a:xfrm>
            <a:off x="7454002" y="5138225"/>
            <a:ext cx="1352550" cy="278129"/>
          </a:xfrm>
          <a:prstGeom prst="rect">
            <a:avLst/>
          </a:prstGeom>
          <a:blipFill>
            <a:blip r:embed="rId2" cstate="print"/>
            <a:stretch>
              <a:fillRect/>
            </a:stretch>
          </a:blipFill>
        </p:spPr>
        <p:txBody>
          <a:bodyPr wrap="square" lIns="0" tIns="0" rIns="0" bIns="0" rtlCol="0"/>
          <a:lstStyle/>
          <a:p>
            <a:endParaRPr/>
          </a:p>
        </p:txBody>
      </p:sp>
      <p:sp>
        <p:nvSpPr>
          <p:cNvPr id="11" name="标题 10"/>
          <p:cNvSpPr>
            <a:spLocks noGrp="1"/>
          </p:cNvSpPr>
          <p:nvPr>
            <p:ph type="title"/>
          </p:nvPr>
        </p:nvSpPr>
        <p:spPr>
          <a:xfrm>
            <a:off x="472440" y="624839"/>
            <a:ext cx="8229600" cy="529671"/>
          </a:xfrm>
        </p:spPr>
        <p:txBody>
          <a:bodyPr/>
          <a:lstStyle/>
          <a:p>
            <a:r>
              <a:rPr lang="zh-CN" altLang="en-US" dirty="0"/>
              <a:t>企业文化</a:t>
            </a:r>
          </a:p>
        </p:txBody>
      </p:sp>
      <p:pic>
        <p:nvPicPr>
          <p:cNvPr id="4" name="图片 3"/>
          <p:cNvPicPr>
            <a:picLocks noChangeAspect="1"/>
          </p:cNvPicPr>
          <p:nvPr/>
        </p:nvPicPr>
        <p:blipFill>
          <a:blip r:embed="rId3"/>
          <a:stretch>
            <a:fillRect/>
          </a:stretch>
        </p:blipFill>
        <p:spPr>
          <a:xfrm>
            <a:off x="314325" y="1335405"/>
            <a:ext cx="8328660" cy="33502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472440" y="624839"/>
            <a:ext cx="8229600" cy="381515"/>
          </a:xfrm>
          <a:prstGeom prst="rect">
            <a:avLst/>
          </a:prstGeom>
        </p:spPr>
        <p:txBody>
          <a:bodyPr vert="horz" wrap="square" lIns="0" tIns="12065" rIns="0" bIns="0" rtlCol="0">
            <a:spAutoFit/>
          </a:bodyPr>
          <a:lstStyle/>
          <a:p>
            <a:pPr marL="12700">
              <a:lnSpc>
                <a:spcPct val="100000"/>
              </a:lnSpc>
              <a:spcBef>
                <a:spcPts val="95"/>
              </a:spcBef>
            </a:pPr>
            <a:r>
              <a:rPr lang="zh-CN" altLang="en-US" dirty="0">
                <a:solidFill>
                  <a:srgbClr val="FFFFFF"/>
                </a:solidFill>
                <a:latin typeface="微软雅黑" panose="020B0503020204020204" pitchFamily="34" charset="-122"/>
                <a:ea typeface="微软雅黑" panose="020B0503020204020204" pitchFamily="34" charset="-122"/>
                <a:cs typeface="Noto Sans CJK JP Regular"/>
              </a:rPr>
              <a:t>深耕产业互联</a:t>
            </a:r>
            <a:endParaRPr dirty="0">
              <a:latin typeface="微软雅黑" panose="020B0503020204020204" pitchFamily="34" charset="-122"/>
              <a:ea typeface="微软雅黑" panose="020B0503020204020204" pitchFamily="34" charset="-122"/>
              <a:cs typeface="Noto Sans CJK JP Regular"/>
            </a:endParaRPr>
          </a:p>
        </p:txBody>
      </p:sp>
      <p:sp>
        <p:nvSpPr>
          <p:cNvPr id="14" name="object 2"/>
          <p:cNvSpPr/>
          <p:nvPr/>
        </p:nvSpPr>
        <p:spPr>
          <a:xfrm>
            <a:off x="782655" y="3079073"/>
            <a:ext cx="1482565" cy="1425126"/>
          </a:xfrm>
          <a:custGeom>
            <a:avLst/>
            <a:gdLst/>
            <a:ahLst/>
            <a:cxnLst/>
            <a:rect l="l" t="t" r="r" b="b"/>
            <a:pathLst>
              <a:path w="2081530" h="2000885">
                <a:moveTo>
                  <a:pt x="0" y="2000631"/>
                </a:moveTo>
                <a:lnTo>
                  <a:pt x="2081402" y="2000631"/>
                </a:lnTo>
                <a:lnTo>
                  <a:pt x="2081402" y="0"/>
                </a:lnTo>
                <a:lnTo>
                  <a:pt x="0" y="0"/>
                </a:lnTo>
                <a:lnTo>
                  <a:pt x="0" y="2000631"/>
                </a:lnTo>
                <a:close/>
              </a:path>
            </a:pathLst>
          </a:custGeom>
          <a:ln w="28956">
            <a:solidFill>
              <a:srgbClr val="538ED3"/>
            </a:solidFill>
          </a:ln>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15" name="object 3"/>
          <p:cNvSpPr/>
          <p:nvPr/>
        </p:nvSpPr>
        <p:spPr>
          <a:xfrm>
            <a:off x="1952787" y="2919474"/>
            <a:ext cx="1587303" cy="1286765"/>
          </a:xfrm>
          <a:custGeom>
            <a:avLst/>
            <a:gdLst/>
            <a:ahLst/>
            <a:cxnLst/>
            <a:rect l="l" t="t" r="r" b="b"/>
            <a:pathLst>
              <a:path w="3094990" h="2034539">
                <a:moveTo>
                  <a:pt x="0" y="2034159"/>
                </a:moveTo>
                <a:lnTo>
                  <a:pt x="3094735" y="2034159"/>
                </a:lnTo>
                <a:lnTo>
                  <a:pt x="3094735" y="0"/>
                </a:lnTo>
                <a:lnTo>
                  <a:pt x="0" y="0"/>
                </a:lnTo>
                <a:lnTo>
                  <a:pt x="0" y="2034159"/>
                </a:lnTo>
                <a:close/>
              </a:path>
            </a:pathLst>
          </a:custGeom>
          <a:ln w="28956">
            <a:solidFill>
              <a:srgbClr val="538ED3"/>
            </a:solidFill>
          </a:ln>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16" name="object 4"/>
          <p:cNvSpPr/>
          <p:nvPr/>
        </p:nvSpPr>
        <p:spPr>
          <a:xfrm>
            <a:off x="1952787" y="1333609"/>
            <a:ext cx="2204400" cy="1450001"/>
          </a:xfrm>
          <a:custGeom>
            <a:avLst/>
            <a:gdLst/>
            <a:ahLst/>
            <a:cxnLst/>
            <a:rect l="l" t="t" r="r" b="b"/>
            <a:pathLst>
              <a:path w="3094990" h="2035810">
                <a:moveTo>
                  <a:pt x="0" y="2035682"/>
                </a:moveTo>
                <a:lnTo>
                  <a:pt x="3094735" y="2035682"/>
                </a:lnTo>
                <a:lnTo>
                  <a:pt x="3094735" y="0"/>
                </a:lnTo>
                <a:lnTo>
                  <a:pt x="0" y="0"/>
                </a:lnTo>
                <a:lnTo>
                  <a:pt x="0" y="2035682"/>
                </a:lnTo>
                <a:close/>
              </a:path>
            </a:pathLst>
          </a:custGeom>
          <a:ln w="28956">
            <a:solidFill>
              <a:srgbClr val="538ED3"/>
            </a:solidFill>
          </a:ln>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grpSp>
        <p:nvGrpSpPr>
          <p:cNvPr id="2" name="组合 1"/>
          <p:cNvGrpSpPr/>
          <p:nvPr/>
        </p:nvGrpSpPr>
        <p:grpSpPr>
          <a:xfrm>
            <a:off x="4420422" y="1393091"/>
            <a:ext cx="4029339" cy="2831544"/>
            <a:chOff x="4340088" y="1533931"/>
            <a:chExt cx="4029339" cy="2831544"/>
          </a:xfrm>
        </p:grpSpPr>
        <p:sp>
          <p:nvSpPr>
            <p:cNvPr id="22" name="object 13"/>
            <p:cNvSpPr txBox="1"/>
            <p:nvPr/>
          </p:nvSpPr>
          <p:spPr>
            <a:xfrm>
              <a:off x="4340088" y="1533931"/>
              <a:ext cx="3916270" cy="2831544"/>
            </a:xfrm>
            <a:prstGeom prst="rect">
              <a:avLst/>
            </a:prstGeom>
          </p:spPr>
          <p:txBody>
            <a:bodyPr vert="horz" wrap="square" lIns="0" tIns="12700" rIns="0" bIns="0" rtlCol="0">
              <a:spAutoFit/>
            </a:bodyPr>
            <a:lstStyle/>
            <a:p>
              <a:pPr marL="241300" marR="5080" indent="-228600">
                <a:lnSpc>
                  <a:spcPct val="150000"/>
                </a:lnSpc>
                <a:spcBef>
                  <a:spcPts val="100"/>
                </a:spcBef>
                <a:buClr>
                  <a:srgbClr val="00B0F0"/>
                </a:buClr>
                <a:buFont typeface="Wingdings" panose="05000000000000000000"/>
                <a:buChar char=""/>
                <a:tabLst>
                  <a:tab pos="241300" algn="l"/>
                </a:tabLst>
              </a:pPr>
              <a:r>
                <a:rPr lang="zh-CN" altLang="en-US" sz="1100" spc="35" dirty="0">
                  <a:solidFill>
                    <a:schemeClr val="tx1">
                      <a:lumMod val="85000"/>
                    </a:schemeClr>
                  </a:solidFill>
                  <a:latin typeface="微软雅黑" panose="020B0503020204020204" pitchFamily="34" charset="-122"/>
                  <a:ea typeface="微软雅黑" panose="020B0503020204020204" pitchFamily="34" charset="-122"/>
                </a:rPr>
                <a:t>腾讯在去年</a:t>
              </a:r>
              <a:r>
                <a:rPr lang="en-US" altLang="zh-CN" sz="1100" spc="35" dirty="0">
                  <a:solidFill>
                    <a:schemeClr val="tx1">
                      <a:lumMod val="85000"/>
                    </a:schemeClr>
                  </a:solidFill>
                  <a:latin typeface="微软雅黑" panose="020B0503020204020204" pitchFamily="34" charset="-122"/>
                  <a:ea typeface="微软雅黑" panose="020B0503020204020204" pitchFamily="34" charset="-122"/>
                </a:rPr>
                <a:t>11</a:t>
              </a:r>
              <a:r>
                <a:rPr lang="zh-CN" altLang="en-US" sz="1100" spc="35" dirty="0">
                  <a:solidFill>
                    <a:schemeClr val="tx1">
                      <a:lumMod val="85000"/>
                    </a:schemeClr>
                  </a:solidFill>
                  <a:latin typeface="微软雅黑" panose="020B0503020204020204" pitchFamily="34" charset="-122"/>
                  <a:ea typeface="微软雅黑" panose="020B0503020204020204" pitchFamily="34" charset="-122"/>
                </a:rPr>
                <a:t>月的全球合作伙伴大会上，宣布核心聚焦构建：深耕消费互联网，拥抱产业互联网</a:t>
              </a:r>
              <a:r>
                <a:rPr lang="en-US" altLang="zh-CN" sz="1100" spc="35" dirty="0">
                  <a:solidFill>
                    <a:schemeClr val="tx1">
                      <a:lumMod val="85000"/>
                    </a:schemeClr>
                  </a:solidFill>
                  <a:latin typeface="微软雅黑" panose="020B0503020204020204" pitchFamily="34" charset="-122"/>
                  <a:ea typeface="微软雅黑" panose="020B0503020204020204" pitchFamily="34" charset="-122"/>
                </a:rPr>
                <a:t>——“</a:t>
              </a:r>
              <a:r>
                <a:rPr lang="zh-CN" altLang="en-US" sz="1100" spc="35" dirty="0">
                  <a:solidFill>
                    <a:schemeClr val="tx1">
                      <a:lumMod val="85000"/>
                    </a:schemeClr>
                  </a:solidFill>
                  <a:latin typeface="微软雅黑" panose="020B0503020204020204" pitchFamily="34" charset="-122"/>
                  <a:ea typeface="微软雅黑" panose="020B0503020204020204" pitchFamily="34" charset="-122"/>
                </a:rPr>
                <a:t>两张网”。盛灿科技一直致力于产业互联网的发展探索，在公司发展战略上与腾讯拥抱产业互联网的规划高度契合。并且一直与腾讯保持着共赢的深度合作，拥有良好的客户资源</a:t>
              </a:r>
              <a:endParaRPr lang="en-US" altLang="zh-CN" sz="1100" spc="35" dirty="0">
                <a:solidFill>
                  <a:schemeClr val="tx1">
                    <a:lumMod val="85000"/>
                  </a:schemeClr>
                </a:solidFill>
                <a:latin typeface="微软雅黑" panose="020B0503020204020204" pitchFamily="34" charset="-122"/>
                <a:ea typeface="微软雅黑" panose="020B0503020204020204" pitchFamily="34" charset="-122"/>
              </a:endParaRPr>
            </a:p>
            <a:p>
              <a:pPr marL="241300" marR="5080" indent="-228600">
                <a:lnSpc>
                  <a:spcPct val="150000"/>
                </a:lnSpc>
                <a:spcBef>
                  <a:spcPts val="100"/>
                </a:spcBef>
                <a:buClr>
                  <a:srgbClr val="00B0F0"/>
                </a:buClr>
                <a:buFont typeface="Wingdings" panose="05000000000000000000"/>
                <a:buChar char=""/>
                <a:tabLst>
                  <a:tab pos="241300" algn="l"/>
                </a:tabLst>
              </a:pPr>
              <a:endParaRPr lang="en-US" altLang="zh-CN" sz="1100" spc="35" dirty="0">
                <a:solidFill>
                  <a:schemeClr val="tx1">
                    <a:lumMod val="85000"/>
                  </a:schemeClr>
                </a:solidFill>
                <a:latin typeface="微软雅黑" panose="020B0503020204020204" pitchFamily="34" charset="-122"/>
                <a:ea typeface="微软雅黑" panose="020B0503020204020204" pitchFamily="34" charset="-122"/>
              </a:endParaRPr>
            </a:p>
            <a:p>
              <a:pPr marL="241300" marR="5080" indent="-228600">
                <a:lnSpc>
                  <a:spcPct val="150000"/>
                </a:lnSpc>
                <a:spcBef>
                  <a:spcPts val="100"/>
                </a:spcBef>
                <a:buClr>
                  <a:srgbClr val="00B0F0"/>
                </a:buClr>
                <a:buFont typeface="Wingdings" panose="05000000000000000000"/>
                <a:buChar char=""/>
                <a:tabLst>
                  <a:tab pos="241300" algn="l"/>
                </a:tabLst>
              </a:pPr>
              <a:r>
                <a:rPr lang="zh-CN" altLang="en-US" sz="1100" dirty="0">
                  <a:solidFill>
                    <a:schemeClr val="tx2">
                      <a:lumMod val="90000"/>
                    </a:schemeClr>
                  </a:solidFill>
                  <a:latin typeface="微软雅黑" panose="020B0503020204020204" pitchFamily="34" charset="-122"/>
                  <a:ea typeface="微软雅黑" panose="020B0503020204020204" pitchFamily="34" charset="-122"/>
                </a:rPr>
                <a:t>盛灿科技致力成为“银行互联网</a:t>
              </a:r>
              <a:r>
                <a:rPr lang="en-US" altLang="zh-CN" sz="1100" dirty="0">
                  <a:solidFill>
                    <a:schemeClr val="tx2">
                      <a:lumMod val="90000"/>
                    </a:schemeClr>
                  </a:solidFill>
                  <a:latin typeface="微软雅黑" panose="020B0503020204020204" pitchFamily="34" charset="-122"/>
                  <a:ea typeface="微软雅黑" panose="020B0503020204020204" pitchFamily="34" charset="-122"/>
                </a:rPr>
                <a:t>+</a:t>
              </a:r>
              <a:r>
                <a:rPr lang="zh-CN" altLang="en-US" sz="1100" dirty="0">
                  <a:solidFill>
                    <a:schemeClr val="tx2">
                      <a:lumMod val="90000"/>
                    </a:schemeClr>
                  </a:solidFill>
                  <a:latin typeface="微软雅黑" panose="020B0503020204020204" pitchFamily="34" charset="-122"/>
                  <a:ea typeface="微软雅黑" panose="020B0503020204020204" pitchFamily="34" charset="-122"/>
                </a:rPr>
                <a:t>转型最好的合作伙伴”，与银行携手围绕场景打造完整的创新性产品与金融服务，建立起不断完善和扩张的良性场景金融闭环。目前，在智慧商业、智慧教育、智慧物业、智慧景区等垂直行业拥有成熟的落地方案及多年的项目经验</a:t>
              </a:r>
              <a:endParaRPr lang="en-US" altLang="zh-CN" sz="1100" dirty="0">
                <a:solidFill>
                  <a:schemeClr val="tx2">
                    <a:lumMod val="90000"/>
                  </a:schemeClr>
                </a:solidFill>
                <a:latin typeface="微软雅黑" panose="020B0503020204020204" pitchFamily="34" charset="-122"/>
                <a:ea typeface="微软雅黑" panose="020B0503020204020204" pitchFamily="34" charset="-122"/>
              </a:endParaRPr>
            </a:p>
          </p:txBody>
        </p:sp>
        <p:sp>
          <p:nvSpPr>
            <p:cNvPr id="23" name="object 14"/>
            <p:cNvSpPr txBox="1"/>
            <p:nvPr/>
          </p:nvSpPr>
          <p:spPr>
            <a:xfrm>
              <a:off x="4340088" y="3492619"/>
              <a:ext cx="4029339" cy="236860"/>
            </a:xfrm>
            <a:prstGeom prst="rect">
              <a:avLst/>
            </a:prstGeom>
          </p:spPr>
          <p:txBody>
            <a:bodyPr vert="horz" wrap="square" lIns="0" tIns="12700" rIns="0" bIns="0" rtlCol="0">
              <a:spAutoFit/>
            </a:bodyPr>
            <a:lstStyle/>
            <a:p>
              <a:pPr marL="241300" marR="5080" indent="-228600">
                <a:lnSpc>
                  <a:spcPct val="150000"/>
                </a:lnSpc>
                <a:spcBef>
                  <a:spcPts val="100"/>
                </a:spcBef>
                <a:buClr>
                  <a:srgbClr val="00469B"/>
                </a:buClr>
                <a:buFont typeface="Wingdings" panose="05000000000000000000"/>
                <a:buChar char=""/>
                <a:tabLst>
                  <a:tab pos="241300" algn="l"/>
                </a:tabLst>
              </a:pPr>
              <a:endParaRPr lang="en-US" altLang="zh-CN" sz="1100" spc="35" dirty="0">
                <a:solidFill>
                  <a:schemeClr val="tx1">
                    <a:lumMod val="85000"/>
                  </a:schemeClr>
                </a:solidFill>
                <a:latin typeface="微软雅黑" panose="020B0503020204020204" pitchFamily="34" charset="-122"/>
                <a:ea typeface="微软雅黑" panose="020B0503020204020204" pitchFamily="34" charset="-122"/>
              </a:endParaRPr>
            </a:p>
          </p:txBody>
        </p:sp>
      </p:grpSp>
      <p:sp>
        <p:nvSpPr>
          <p:cNvPr id="21" name="object 12"/>
          <p:cNvSpPr/>
          <p:nvPr/>
        </p:nvSpPr>
        <p:spPr>
          <a:xfrm>
            <a:off x="860796" y="1785792"/>
            <a:ext cx="475344" cy="475344"/>
          </a:xfrm>
          <a:custGeom>
            <a:avLst/>
            <a:gdLst/>
            <a:ahLst/>
            <a:cxnLst/>
            <a:rect l="l" t="t" r="r" b="b"/>
            <a:pathLst>
              <a:path w="667385" h="667385">
                <a:moveTo>
                  <a:pt x="334467" y="0"/>
                </a:moveTo>
                <a:lnTo>
                  <a:pt x="0" y="334518"/>
                </a:lnTo>
                <a:lnTo>
                  <a:pt x="332600" y="667131"/>
                </a:lnTo>
                <a:lnTo>
                  <a:pt x="667004" y="332613"/>
                </a:lnTo>
                <a:lnTo>
                  <a:pt x="334467" y="0"/>
                </a:lnTo>
                <a:close/>
              </a:path>
            </a:pathLst>
          </a:custGeom>
          <a:solidFill>
            <a:srgbClr val="538ED3"/>
          </a:solid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20" name="object 11"/>
          <p:cNvSpPr/>
          <p:nvPr/>
        </p:nvSpPr>
        <p:spPr>
          <a:xfrm>
            <a:off x="3898485" y="2888537"/>
            <a:ext cx="258250" cy="258250"/>
          </a:xfrm>
          <a:custGeom>
            <a:avLst/>
            <a:gdLst/>
            <a:ahLst/>
            <a:cxnLst/>
            <a:rect l="l" t="t" r="r" b="b"/>
            <a:pathLst>
              <a:path w="362585" h="362585">
                <a:moveTo>
                  <a:pt x="181737" y="0"/>
                </a:moveTo>
                <a:lnTo>
                  <a:pt x="0" y="181737"/>
                </a:lnTo>
                <a:lnTo>
                  <a:pt x="180721" y="362458"/>
                </a:lnTo>
                <a:lnTo>
                  <a:pt x="362458" y="180721"/>
                </a:lnTo>
                <a:lnTo>
                  <a:pt x="181737" y="0"/>
                </a:lnTo>
                <a:close/>
              </a:path>
            </a:pathLst>
          </a:custGeom>
          <a:solidFill>
            <a:srgbClr val="538ED3"/>
          </a:solid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17" name="object 3"/>
          <p:cNvSpPr/>
          <p:nvPr/>
        </p:nvSpPr>
        <p:spPr>
          <a:xfrm>
            <a:off x="7454002" y="5138225"/>
            <a:ext cx="1352550" cy="278129"/>
          </a:xfrm>
          <a:prstGeom prst="rect">
            <a:avLst/>
          </a:prstGeom>
          <a:blipFill>
            <a:blip r:embed="rId2" cstate="print"/>
            <a:stretch>
              <a:fillRect/>
            </a:stretch>
          </a:blipFill>
        </p:spPr>
        <p:txBody>
          <a:bodyPr wrap="square" lIns="0" tIns="0" rIns="0" bIns="0" rtlCol="0"/>
          <a:lstStyle/>
          <a:p>
            <a:endParaRPr/>
          </a:p>
        </p:txBody>
      </p:sp>
      <p:pic>
        <p:nvPicPr>
          <p:cNvPr id="18" name="图片 17" descr="C:\Users\YuxiziLiu\Desktop\微信图片_20180320115459.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2620" y="1533931"/>
            <a:ext cx="2467635" cy="1839593"/>
          </a:xfrm>
          <a:prstGeom prst="rect">
            <a:avLst/>
          </a:prstGeom>
          <a:noFill/>
          <a:ln>
            <a:noFill/>
          </a:ln>
        </p:spPr>
      </p:pic>
      <p:sp>
        <p:nvSpPr>
          <p:cNvPr id="19" name="object 10"/>
          <p:cNvSpPr/>
          <p:nvPr/>
        </p:nvSpPr>
        <p:spPr>
          <a:xfrm>
            <a:off x="782655" y="3268637"/>
            <a:ext cx="2367901" cy="1649248"/>
          </a:xfrm>
          <a:prstGeom prst="rect">
            <a:avLst/>
          </a:prstGeom>
          <a:blipFill>
            <a:blip r:embed="rId4" cstate="print"/>
            <a:stretch>
              <a:fillRect/>
            </a:stretch>
          </a:blip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4116235" y="2018121"/>
            <a:ext cx="4434205" cy="3152145"/>
          </a:xfrm>
          <a:prstGeom prst="rect">
            <a:avLst/>
          </a:prstGeom>
        </p:spPr>
        <p:txBody>
          <a:bodyPr vert="horz" wrap="square" lIns="0" tIns="12700" rIns="0" bIns="0" rtlCol="0">
            <a:spAutoFit/>
          </a:bodyPr>
          <a:lstStyle/>
          <a:p>
            <a:pPr marL="566420" marR="5080" indent="-171450" algn="just">
              <a:spcBef>
                <a:spcPts val="990"/>
              </a:spcBef>
              <a:buClr>
                <a:srgbClr val="00469B"/>
              </a:buClr>
              <a:buFont typeface="Wingdings" panose="05000000000000000000"/>
              <a:buChar char=""/>
              <a:tabLst>
                <a:tab pos="611505" algn="l"/>
              </a:tabLst>
            </a:pPr>
            <a:r>
              <a:rPr lang="zh-CN" altLang="en-US" sz="1100" dirty="0">
                <a:solidFill>
                  <a:schemeClr val="tx2">
                    <a:lumMod val="90000"/>
                  </a:schemeClr>
                </a:solidFill>
                <a:latin typeface="微软雅黑" panose="020B0503020204020204" pitchFamily="34" charset="-122"/>
                <a:ea typeface="微软雅黑" panose="020B0503020204020204" pitchFamily="34" charset="-122"/>
              </a:rPr>
              <a:t>盛灿科技在</a:t>
            </a:r>
            <a:r>
              <a:rPr lang="en-US" altLang="zh-CN" sz="1100" dirty="0">
                <a:solidFill>
                  <a:schemeClr val="tx2">
                    <a:lumMod val="90000"/>
                  </a:schemeClr>
                </a:solidFill>
                <a:latin typeface="微软雅黑" panose="020B0503020204020204" pitchFamily="34" charset="-122"/>
                <a:ea typeface="微软雅黑" panose="020B0503020204020204" pitchFamily="34" charset="-122"/>
              </a:rPr>
              <a:t>2017</a:t>
            </a:r>
            <a:r>
              <a:rPr lang="zh-CN" altLang="en-US" sz="1100" dirty="0">
                <a:solidFill>
                  <a:schemeClr val="tx2">
                    <a:lumMod val="90000"/>
                  </a:schemeClr>
                </a:solidFill>
                <a:latin typeface="微软雅黑" panose="020B0503020204020204" pitchFamily="34" charset="-122"/>
                <a:ea typeface="微软雅黑" panose="020B0503020204020204" pitchFamily="34" charset="-122"/>
              </a:rPr>
              <a:t>年率先提出“腾讯、政府、银行”三方共建移动支付智慧城市模式，打造开放合作、多方共赢的新型移动支付智慧城市生态体系</a:t>
            </a:r>
            <a:endParaRPr lang="en-US" altLang="zh-CN" sz="1100" dirty="0">
              <a:solidFill>
                <a:schemeClr val="tx2">
                  <a:lumMod val="90000"/>
                </a:schemeClr>
              </a:solidFill>
              <a:latin typeface="微软雅黑" panose="020B0503020204020204" pitchFamily="34" charset="-122"/>
              <a:ea typeface="微软雅黑" panose="020B0503020204020204" pitchFamily="34" charset="-122"/>
            </a:endParaRPr>
          </a:p>
          <a:p>
            <a:pPr marL="566420" marR="5080" indent="-171450" algn="just">
              <a:spcBef>
                <a:spcPts val="990"/>
              </a:spcBef>
              <a:buClr>
                <a:srgbClr val="00469B"/>
              </a:buClr>
              <a:buFont typeface="Wingdings" panose="05000000000000000000"/>
              <a:buChar char=""/>
              <a:tabLst>
                <a:tab pos="611505" algn="l"/>
              </a:tabLst>
            </a:pPr>
            <a:r>
              <a:rPr lang="zh-CN" altLang="en-US" sz="1100" dirty="0">
                <a:solidFill>
                  <a:schemeClr val="tx2">
                    <a:lumMod val="90000"/>
                  </a:schemeClr>
                </a:solidFill>
                <a:latin typeface="微软雅黑" panose="020B0503020204020204" pitchFamily="34" charset="-122"/>
                <a:ea typeface="微软雅黑" panose="020B0503020204020204" pitchFamily="34" charset="-122"/>
              </a:rPr>
              <a:t>通过与腾讯高契合度的合作，以腾讯云及其大数据能力为底层支撑，深度整合腾讯的核心技术与能力互联网工具与</a:t>
            </a:r>
            <a:r>
              <a:rPr lang="zh-CN" altLang="en-US" sz="1100">
                <a:solidFill>
                  <a:schemeClr val="tx2">
                    <a:lumMod val="90000"/>
                  </a:schemeClr>
                </a:solidFill>
                <a:latin typeface="微软雅黑" panose="020B0503020204020204" pitchFamily="34" charset="-122"/>
                <a:ea typeface="微软雅黑" panose="020B0503020204020204" pitchFamily="34" charset="-122"/>
              </a:rPr>
              <a:t>开放平台联合</a:t>
            </a:r>
            <a:r>
              <a:rPr lang="zh-CN" altLang="en-US" sz="1100" dirty="0">
                <a:solidFill>
                  <a:schemeClr val="tx2">
                    <a:lumMod val="90000"/>
                  </a:schemeClr>
                </a:solidFill>
                <a:latin typeface="微软雅黑" panose="020B0503020204020204" pitchFamily="34" charset="-122"/>
                <a:ea typeface="微软雅黑" panose="020B0503020204020204" pitchFamily="34" charset="-122"/>
              </a:rPr>
              <a:t>银行为政府打造全方位的、统一的连接、共享、开放的服务平台与城市生态，向民众提供更加便捷的智慧服务平台，推动政务服务向精准化，个性化转变</a:t>
            </a:r>
            <a:endParaRPr lang="en-US" altLang="zh-CN" sz="1100" dirty="0">
              <a:solidFill>
                <a:schemeClr val="tx2">
                  <a:lumMod val="90000"/>
                </a:schemeClr>
              </a:solidFill>
              <a:latin typeface="微软雅黑" panose="020B0503020204020204" pitchFamily="34" charset="-122"/>
              <a:ea typeface="微软雅黑" panose="020B0503020204020204" pitchFamily="34" charset="-122"/>
            </a:endParaRPr>
          </a:p>
          <a:p>
            <a:pPr marL="566420" marR="5080" indent="-171450" algn="just">
              <a:spcBef>
                <a:spcPts val="990"/>
              </a:spcBef>
              <a:buClr>
                <a:srgbClr val="00469B"/>
              </a:buClr>
              <a:buFont typeface="Wingdings" panose="05000000000000000000"/>
              <a:buChar char=""/>
              <a:tabLst>
                <a:tab pos="611505" algn="l"/>
              </a:tabLst>
            </a:pPr>
            <a:r>
              <a:rPr lang="zh-CN" altLang="en-US" sz="1100" dirty="0">
                <a:solidFill>
                  <a:schemeClr val="tx2">
                    <a:lumMod val="90000"/>
                  </a:schemeClr>
                </a:solidFill>
                <a:latin typeface="微软雅黑" panose="020B0503020204020204" pitchFamily="34" charset="-122"/>
                <a:ea typeface="微软雅黑" panose="020B0503020204020204" pitchFamily="34" charset="-122"/>
              </a:rPr>
              <a:t>联合腾讯与农总行创建“场景金融实验室”，进行智慧城市的多个场景金融的创新探索及覆盖</a:t>
            </a:r>
          </a:p>
          <a:p>
            <a:pPr marL="566420" marR="5080" indent="-171450" algn="just">
              <a:spcBef>
                <a:spcPts val="990"/>
              </a:spcBef>
              <a:buClr>
                <a:srgbClr val="00469B"/>
              </a:buClr>
              <a:buFont typeface="Wingdings" panose="05000000000000000000"/>
              <a:buChar char=""/>
              <a:tabLst>
                <a:tab pos="611505" algn="l"/>
              </a:tabLst>
            </a:pPr>
            <a:endParaRPr lang="en-US" altLang="zh-CN" sz="1100" dirty="0">
              <a:solidFill>
                <a:srgbClr val="585858"/>
              </a:solidFill>
              <a:latin typeface="微软雅黑" panose="020B0503020204020204" pitchFamily="34" charset="-122"/>
              <a:ea typeface="微软雅黑" panose="020B0503020204020204" pitchFamily="34" charset="-122"/>
            </a:endParaRPr>
          </a:p>
          <a:p>
            <a:pPr marL="566420" marR="5080" indent="-171450" algn="just">
              <a:spcBef>
                <a:spcPts val="990"/>
              </a:spcBef>
              <a:buClr>
                <a:srgbClr val="00469B"/>
              </a:buClr>
              <a:buFont typeface="Wingdings" panose="05000000000000000000"/>
              <a:buChar char=""/>
              <a:tabLst>
                <a:tab pos="611505" algn="l"/>
              </a:tabLst>
            </a:pPr>
            <a:endParaRPr lang="en-US" altLang="zh-CN" sz="1100" dirty="0">
              <a:solidFill>
                <a:srgbClr val="585858"/>
              </a:solidFill>
              <a:latin typeface="微软雅黑" panose="020B0503020204020204" pitchFamily="34" charset="-122"/>
              <a:ea typeface="微软雅黑" panose="020B0503020204020204" pitchFamily="34" charset="-122"/>
            </a:endParaRPr>
          </a:p>
          <a:p>
            <a:pPr marL="566420" marR="5080" indent="-171450" algn="just">
              <a:spcBef>
                <a:spcPts val="990"/>
              </a:spcBef>
              <a:buClr>
                <a:srgbClr val="00469B"/>
              </a:buClr>
              <a:buFont typeface="Wingdings" panose="05000000000000000000"/>
              <a:buChar char=""/>
              <a:tabLst>
                <a:tab pos="611505" algn="l"/>
              </a:tabLst>
            </a:pPr>
            <a:endParaRPr lang="zh-CN" altLang="zh-CN" sz="1100" dirty="0">
              <a:solidFill>
                <a:srgbClr val="585858"/>
              </a:solidFill>
              <a:latin typeface="微软雅黑" panose="020B0503020204020204" pitchFamily="34" charset="-122"/>
              <a:ea typeface="微软雅黑" panose="020B0503020204020204" pitchFamily="34" charset="-122"/>
            </a:endParaRPr>
          </a:p>
          <a:p>
            <a:pPr marL="394970" marR="5080" algn="just">
              <a:spcBef>
                <a:spcPts val="990"/>
              </a:spcBef>
              <a:buClr>
                <a:srgbClr val="00469B"/>
              </a:buClr>
              <a:tabLst>
                <a:tab pos="611505" algn="l"/>
              </a:tabLst>
            </a:pPr>
            <a:endParaRPr sz="1100" dirty="0">
              <a:latin typeface="微软雅黑" panose="020B0503020204020204" pitchFamily="34" charset="-122"/>
              <a:ea typeface="微软雅黑" panose="020B0503020204020204" pitchFamily="34" charset="-122"/>
              <a:cs typeface="Noto Sans CJK JP Regular"/>
            </a:endParaRPr>
          </a:p>
        </p:txBody>
      </p:sp>
      <p:sp>
        <p:nvSpPr>
          <p:cNvPr id="12" name="object 3"/>
          <p:cNvSpPr/>
          <p:nvPr/>
        </p:nvSpPr>
        <p:spPr>
          <a:xfrm>
            <a:off x="7454002" y="5138225"/>
            <a:ext cx="1352550" cy="278129"/>
          </a:xfrm>
          <a:prstGeom prst="rect">
            <a:avLst/>
          </a:prstGeom>
          <a:blipFill>
            <a:blip r:embed="rId2" cstate="print"/>
            <a:stretch>
              <a:fillRect/>
            </a:stretch>
          </a:blipFill>
        </p:spPr>
        <p:txBody>
          <a:bodyPr wrap="square" lIns="0" tIns="0" rIns="0" bIns="0" rtlCol="0"/>
          <a:lstStyle/>
          <a:p>
            <a:endParaRPr/>
          </a:p>
        </p:txBody>
      </p:sp>
      <p:sp>
        <p:nvSpPr>
          <p:cNvPr id="2" name="标题 1"/>
          <p:cNvSpPr>
            <a:spLocks noGrp="1"/>
          </p:cNvSpPr>
          <p:nvPr>
            <p:ph type="title"/>
          </p:nvPr>
        </p:nvSpPr>
        <p:spPr/>
        <p:txBody>
          <a:bodyPr/>
          <a:lstStyle/>
          <a:p>
            <a:r>
              <a:rPr lang="zh-CN" altLang="en-US" dirty="0">
                <a:solidFill>
                  <a:srgbClr val="FFFFFF"/>
                </a:solidFill>
                <a:cs typeface="Noto Sans CJK JP Regular"/>
              </a:rPr>
              <a:t>移动支付智慧城市</a:t>
            </a:r>
            <a:endParaRPr lang="zh-CN" altLang="en-US" dirty="0"/>
          </a:p>
        </p:txBody>
      </p:sp>
      <p:sp>
        <p:nvSpPr>
          <p:cNvPr id="14" name="矩形 13"/>
          <p:cNvSpPr/>
          <p:nvPr/>
        </p:nvSpPr>
        <p:spPr>
          <a:xfrm>
            <a:off x="2982686" y="3757083"/>
            <a:ext cx="1051530" cy="438150"/>
          </a:xfrm>
          <a:prstGeom prst="rect">
            <a:avLst/>
          </a:prstGeom>
          <a:solidFill>
            <a:srgbClr val="216D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chemeClr val="tx1"/>
                </a:solidFill>
                <a:latin typeface="微软雅黑" panose="020B0503020204020204" pitchFamily="34" charset="-122"/>
                <a:ea typeface="微软雅黑" panose="020B0503020204020204" pitchFamily="34" charset="-122"/>
              </a:rPr>
              <a:t>银行</a:t>
            </a:r>
          </a:p>
        </p:txBody>
      </p:sp>
      <p:sp>
        <p:nvSpPr>
          <p:cNvPr id="15" name="矩形 14"/>
          <p:cNvSpPr/>
          <p:nvPr/>
        </p:nvSpPr>
        <p:spPr>
          <a:xfrm>
            <a:off x="791992" y="3757083"/>
            <a:ext cx="1121595" cy="438150"/>
          </a:xfrm>
          <a:prstGeom prst="rect">
            <a:avLst/>
          </a:prstGeom>
          <a:solidFill>
            <a:srgbClr val="0099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chemeClr val="tx1"/>
                </a:solidFill>
                <a:latin typeface="微软雅黑" panose="020B0503020204020204" pitchFamily="34" charset="-122"/>
                <a:ea typeface="微软雅黑" panose="020B0503020204020204" pitchFamily="34" charset="-122"/>
              </a:rPr>
              <a:t>腾 讯</a:t>
            </a:r>
          </a:p>
        </p:txBody>
      </p:sp>
      <p:grpSp>
        <p:nvGrpSpPr>
          <p:cNvPr id="6" name="组合 5"/>
          <p:cNvGrpSpPr/>
          <p:nvPr/>
        </p:nvGrpSpPr>
        <p:grpSpPr>
          <a:xfrm>
            <a:off x="791992" y="1956790"/>
            <a:ext cx="3257551" cy="2379154"/>
            <a:chOff x="791992" y="1637636"/>
            <a:chExt cx="3257551" cy="2379154"/>
          </a:xfrm>
        </p:grpSpPr>
        <p:sp>
          <p:nvSpPr>
            <p:cNvPr id="11" name="弦形 10"/>
            <p:cNvSpPr/>
            <p:nvPr/>
          </p:nvSpPr>
          <p:spPr>
            <a:xfrm>
              <a:off x="794372" y="1637636"/>
              <a:ext cx="3255171" cy="2379154"/>
            </a:xfrm>
            <a:prstGeom prst="chord">
              <a:avLst>
                <a:gd name="adj1" fmla="val 10751208"/>
                <a:gd name="adj2" fmla="val 77809"/>
              </a:avLst>
            </a:prstGeom>
            <a:solidFill>
              <a:schemeClr val="accent1">
                <a:lumMod val="40000"/>
                <a:lumOff val="6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7" name="组合 37"/>
            <p:cNvGrpSpPr/>
            <p:nvPr/>
          </p:nvGrpSpPr>
          <p:grpSpPr bwMode="auto">
            <a:xfrm>
              <a:off x="794373" y="2106930"/>
              <a:ext cx="732234" cy="846534"/>
              <a:chOff x="1718252" y="2533942"/>
              <a:chExt cx="649271" cy="750272"/>
            </a:xfrm>
          </p:grpSpPr>
          <p:grpSp>
            <p:nvGrpSpPr>
              <p:cNvPr id="22" name="组合 66"/>
              <p:cNvGrpSpPr/>
              <p:nvPr/>
            </p:nvGrpSpPr>
            <p:grpSpPr bwMode="auto">
              <a:xfrm>
                <a:off x="1718252" y="2533942"/>
                <a:ext cx="649271" cy="750272"/>
                <a:chOff x="2444687" y="2271227"/>
                <a:chExt cx="649271" cy="750272"/>
              </a:xfrm>
            </p:grpSpPr>
            <p:sp>
              <p:nvSpPr>
                <p:cNvPr id="24" name="Freeform 3102"/>
                <p:cNvSpPr/>
                <p:nvPr/>
              </p:nvSpPr>
              <p:spPr bwMode="auto">
                <a:xfrm>
                  <a:off x="2880422" y="2822387"/>
                  <a:ext cx="141396" cy="184682"/>
                </a:xfrm>
                <a:custGeom>
                  <a:avLst/>
                  <a:gdLst>
                    <a:gd name="T0" fmla="*/ 2147483646 w 10"/>
                    <a:gd name="T1" fmla="*/ 2147483646 h 13"/>
                    <a:gd name="T2" fmla="*/ 0 w 10"/>
                    <a:gd name="T3" fmla="*/ 2147483646 h 13"/>
                    <a:gd name="T4" fmla="*/ 0 w 10"/>
                    <a:gd name="T5" fmla="*/ 0 h 13"/>
                    <a:gd name="T6" fmla="*/ 2147483646 w 10"/>
                    <a:gd name="T7" fmla="*/ 0 h 13"/>
                    <a:gd name="T8" fmla="*/ 2147483646 w 10"/>
                    <a:gd name="T9" fmla="*/ 2147483646 h 13"/>
                    <a:gd name="T10" fmla="*/ 2147483646 w 10"/>
                    <a:gd name="T11" fmla="*/ 2147483646 h 13"/>
                    <a:gd name="T12" fmla="*/ 2147483646 w 10"/>
                    <a:gd name="T13" fmla="*/ 2147483646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13">
                      <a:moveTo>
                        <a:pt x="9" y="13"/>
                      </a:moveTo>
                      <a:cubicBezTo>
                        <a:pt x="0" y="13"/>
                        <a:pt x="0" y="13"/>
                        <a:pt x="0" y="13"/>
                      </a:cubicBezTo>
                      <a:cubicBezTo>
                        <a:pt x="0" y="1"/>
                        <a:pt x="0" y="12"/>
                        <a:pt x="0" y="0"/>
                      </a:cubicBezTo>
                      <a:cubicBezTo>
                        <a:pt x="3" y="0"/>
                        <a:pt x="6" y="0"/>
                        <a:pt x="9" y="0"/>
                      </a:cubicBezTo>
                      <a:cubicBezTo>
                        <a:pt x="9" y="0"/>
                        <a:pt x="10" y="1"/>
                        <a:pt x="10" y="1"/>
                      </a:cubicBezTo>
                      <a:cubicBezTo>
                        <a:pt x="10" y="12"/>
                        <a:pt x="10" y="12"/>
                        <a:pt x="10" y="12"/>
                      </a:cubicBezTo>
                      <a:cubicBezTo>
                        <a:pt x="10" y="12"/>
                        <a:pt x="9" y="13"/>
                        <a:pt x="9" y="13"/>
                      </a:cubicBezTo>
                      <a:close/>
                    </a:path>
                  </a:pathLst>
                </a:cu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5" name="Freeform 3103"/>
                <p:cNvSpPr/>
                <p:nvPr/>
              </p:nvSpPr>
              <p:spPr bwMode="auto">
                <a:xfrm>
                  <a:off x="2684198" y="2271227"/>
                  <a:ext cx="196224" cy="735842"/>
                </a:xfrm>
                <a:custGeom>
                  <a:avLst/>
                  <a:gdLst>
                    <a:gd name="T0" fmla="*/ 2147483646 w 14"/>
                    <a:gd name="T1" fmla="*/ 2147483646 h 52"/>
                    <a:gd name="T2" fmla="*/ 2147483646 w 14"/>
                    <a:gd name="T3" fmla="*/ 2147483646 h 52"/>
                    <a:gd name="T4" fmla="*/ 2147483646 w 14"/>
                    <a:gd name="T5" fmla="*/ 2147483646 h 52"/>
                    <a:gd name="T6" fmla="*/ 2147483646 w 14"/>
                    <a:gd name="T7" fmla="*/ 2147483646 h 52"/>
                    <a:gd name="T8" fmla="*/ 2147483646 w 14"/>
                    <a:gd name="T9" fmla="*/ 0 h 52"/>
                    <a:gd name="T10" fmla="*/ 2147483646 w 14"/>
                    <a:gd name="T11" fmla="*/ 0 h 52"/>
                    <a:gd name="T12" fmla="*/ 2147483646 w 14"/>
                    <a:gd name="T13" fmla="*/ 0 h 52"/>
                    <a:gd name="T14" fmla="*/ 2147483646 w 14"/>
                    <a:gd name="T15" fmla="*/ 0 h 52"/>
                    <a:gd name="T16" fmla="*/ 2147483646 w 14"/>
                    <a:gd name="T17" fmla="*/ 0 h 52"/>
                    <a:gd name="T18" fmla="*/ 2147483646 w 14"/>
                    <a:gd name="T19" fmla="*/ 2147483646 h 52"/>
                    <a:gd name="T20" fmla="*/ 2147483646 w 14"/>
                    <a:gd name="T21" fmla="*/ 2147483646 h 52"/>
                    <a:gd name="T22" fmla="*/ 2147483646 w 14"/>
                    <a:gd name="T23" fmla="*/ 2147483646 h 52"/>
                    <a:gd name="T24" fmla="*/ 2147483646 w 14"/>
                    <a:gd name="T25" fmla="*/ 2147483646 h 52"/>
                    <a:gd name="T26" fmla="*/ 2147483646 w 14"/>
                    <a:gd name="T27" fmla="*/ 2147483646 h 52"/>
                    <a:gd name="T28" fmla="*/ 2147483646 w 14"/>
                    <a:gd name="T29" fmla="*/ 2147483646 h 52"/>
                    <a:gd name="T30" fmla="*/ 2147483646 w 14"/>
                    <a:gd name="T31" fmla="*/ 2147483646 h 52"/>
                    <a:gd name="T32" fmla="*/ 2147483646 w 14"/>
                    <a:gd name="T33" fmla="*/ 2147483646 h 52"/>
                    <a:gd name="T34" fmla="*/ 2147483646 w 14"/>
                    <a:gd name="T35" fmla="*/ 2147483646 h 52"/>
                    <a:gd name="T36" fmla="*/ 2147483646 w 14"/>
                    <a:gd name="T37" fmla="*/ 2147483646 h 52"/>
                    <a:gd name="T38" fmla="*/ 2147483646 w 14"/>
                    <a:gd name="T39" fmla="*/ 2147483646 h 52"/>
                    <a:gd name="T40" fmla="*/ 2147483646 w 14"/>
                    <a:gd name="T41" fmla="*/ 2147483646 h 52"/>
                    <a:gd name="T42" fmla="*/ 2147483646 w 14"/>
                    <a:gd name="T43" fmla="*/ 2147483646 h 52"/>
                    <a:gd name="T44" fmla="*/ 0 w 14"/>
                    <a:gd name="T45" fmla="*/ 2147483646 h 52"/>
                    <a:gd name="T46" fmla="*/ 0 w 14"/>
                    <a:gd name="T47" fmla="*/ 2147483646 h 52"/>
                    <a:gd name="T48" fmla="*/ 2147483646 w 14"/>
                    <a:gd name="T49" fmla="*/ 2147483646 h 52"/>
                    <a:gd name="T50" fmla="*/ 2147483646 w 14"/>
                    <a:gd name="T51" fmla="*/ 2147483646 h 52"/>
                    <a:gd name="T52" fmla="*/ 2147483646 w 14"/>
                    <a:gd name="T53" fmla="*/ 2147483646 h 52"/>
                    <a:gd name="T54" fmla="*/ 2147483646 w 14"/>
                    <a:gd name="T55" fmla="*/ 2147483646 h 52"/>
                    <a:gd name="T56" fmla="*/ 2147483646 w 14"/>
                    <a:gd name="T57" fmla="*/ 2147483646 h 52"/>
                    <a:gd name="T58" fmla="*/ 2147483646 w 14"/>
                    <a:gd name="T59" fmla="*/ 2147483646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 h="52">
                      <a:moveTo>
                        <a:pt x="5" y="11"/>
                      </a:moveTo>
                      <a:cubicBezTo>
                        <a:pt x="5" y="7"/>
                        <a:pt x="5" y="7"/>
                        <a:pt x="5" y="7"/>
                      </a:cubicBezTo>
                      <a:cubicBezTo>
                        <a:pt x="5" y="7"/>
                        <a:pt x="6" y="7"/>
                        <a:pt x="6" y="7"/>
                      </a:cubicBezTo>
                      <a:cubicBezTo>
                        <a:pt x="7" y="7"/>
                        <a:pt x="7" y="7"/>
                        <a:pt x="7" y="7"/>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7"/>
                        <a:pt x="7" y="7"/>
                        <a:pt x="7" y="7"/>
                      </a:cubicBezTo>
                      <a:cubicBezTo>
                        <a:pt x="8" y="7"/>
                        <a:pt x="8" y="7"/>
                        <a:pt x="8" y="7"/>
                      </a:cubicBezTo>
                      <a:cubicBezTo>
                        <a:pt x="8" y="7"/>
                        <a:pt x="9" y="7"/>
                        <a:pt x="9" y="7"/>
                      </a:cubicBezTo>
                      <a:cubicBezTo>
                        <a:pt x="9" y="11"/>
                        <a:pt x="9" y="11"/>
                        <a:pt x="9" y="11"/>
                      </a:cubicBezTo>
                      <a:cubicBezTo>
                        <a:pt x="11" y="11"/>
                        <a:pt x="11" y="11"/>
                        <a:pt x="11" y="11"/>
                      </a:cubicBezTo>
                      <a:cubicBezTo>
                        <a:pt x="11" y="11"/>
                        <a:pt x="11" y="11"/>
                        <a:pt x="11" y="11"/>
                      </a:cubicBezTo>
                      <a:cubicBezTo>
                        <a:pt x="11" y="14"/>
                        <a:pt x="11" y="14"/>
                        <a:pt x="11" y="14"/>
                      </a:cubicBezTo>
                      <a:cubicBezTo>
                        <a:pt x="13" y="16"/>
                        <a:pt x="13" y="16"/>
                        <a:pt x="13" y="16"/>
                      </a:cubicBezTo>
                      <a:cubicBezTo>
                        <a:pt x="13" y="16"/>
                        <a:pt x="13" y="16"/>
                        <a:pt x="13" y="16"/>
                      </a:cubicBezTo>
                      <a:cubicBezTo>
                        <a:pt x="14" y="16"/>
                        <a:pt x="14" y="16"/>
                        <a:pt x="14" y="17"/>
                      </a:cubicBezTo>
                      <a:cubicBezTo>
                        <a:pt x="14" y="51"/>
                        <a:pt x="14" y="51"/>
                        <a:pt x="14" y="51"/>
                      </a:cubicBezTo>
                      <a:cubicBezTo>
                        <a:pt x="14" y="51"/>
                        <a:pt x="14" y="52"/>
                        <a:pt x="13" y="52"/>
                      </a:cubicBezTo>
                      <a:cubicBezTo>
                        <a:pt x="2" y="52"/>
                        <a:pt x="5" y="52"/>
                        <a:pt x="1" y="52"/>
                      </a:cubicBezTo>
                      <a:cubicBezTo>
                        <a:pt x="0" y="52"/>
                        <a:pt x="0" y="51"/>
                        <a:pt x="0" y="51"/>
                      </a:cubicBezTo>
                      <a:cubicBezTo>
                        <a:pt x="0" y="17"/>
                        <a:pt x="0" y="17"/>
                        <a:pt x="0" y="17"/>
                      </a:cubicBezTo>
                      <a:cubicBezTo>
                        <a:pt x="0" y="16"/>
                        <a:pt x="0" y="16"/>
                        <a:pt x="1" y="16"/>
                      </a:cubicBezTo>
                      <a:cubicBezTo>
                        <a:pt x="1" y="16"/>
                        <a:pt x="1" y="16"/>
                        <a:pt x="1" y="16"/>
                      </a:cubicBezTo>
                      <a:cubicBezTo>
                        <a:pt x="3" y="14"/>
                        <a:pt x="3" y="14"/>
                        <a:pt x="3" y="14"/>
                      </a:cubicBezTo>
                      <a:cubicBezTo>
                        <a:pt x="3" y="11"/>
                        <a:pt x="3" y="11"/>
                        <a:pt x="3" y="11"/>
                      </a:cubicBezTo>
                      <a:cubicBezTo>
                        <a:pt x="3" y="11"/>
                        <a:pt x="3" y="11"/>
                        <a:pt x="3" y="11"/>
                      </a:cubicBezTo>
                      <a:lnTo>
                        <a:pt x="5" y="11"/>
                      </a:lnTo>
                      <a:close/>
                    </a:path>
                  </a:pathLst>
                </a:custGeom>
                <a:solidFill>
                  <a:srgbClr val="ECF0F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6" name="Freeform 3104"/>
                <p:cNvSpPr/>
                <p:nvPr/>
              </p:nvSpPr>
              <p:spPr bwMode="auto">
                <a:xfrm>
                  <a:off x="2485087" y="2611734"/>
                  <a:ext cx="199109" cy="395335"/>
                </a:xfrm>
                <a:custGeom>
                  <a:avLst/>
                  <a:gdLst>
                    <a:gd name="T0" fmla="*/ 2147483646 w 14"/>
                    <a:gd name="T1" fmla="*/ 2147483646 h 28"/>
                    <a:gd name="T2" fmla="*/ 2147483646 w 14"/>
                    <a:gd name="T3" fmla="*/ 2147483646 h 28"/>
                    <a:gd name="T4" fmla="*/ 2147483646 w 14"/>
                    <a:gd name="T5" fmla="*/ 0 h 28"/>
                    <a:gd name="T6" fmla="*/ 2147483646 w 14"/>
                    <a:gd name="T7" fmla="*/ 0 h 28"/>
                    <a:gd name="T8" fmla="*/ 2147483646 w 14"/>
                    <a:gd name="T9" fmla="*/ 2147483646 h 28"/>
                    <a:gd name="T10" fmla="*/ 2147483646 w 14"/>
                    <a:gd name="T11" fmla="*/ 2147483646 h 28"/>
                    <a:gd name="T12" fmla="*/ 2147483646 w 14"/>
                    <a:gd name="T13" fmla="*/ 2147483646 h 28"/>
                    <a:gd name="T14" fmla="*/ 2147483646 w 14"/>
                    <a:gd name="T15" fmla="*/ 2147483646 h 28"/>
                    <a:gd name="T16" fmla="*/ 2147483646 w 14"/>
                    <a:gd name="T17" fmla="*/ 2147483646 h 28"/>
                    <a:gd name="T18" fmla="*/ 2147483646 w 14"/>
                    <a:gd name="T19" fmla="*/ 2147483646 h 28"/>
                    <a:gd name="T20" fmla="*/ 2147483646 w 14"/>
                    <a:gd name="T21" fmla="*/ 2147483646 h 28"/>
                    <a:gd name="T22" fmla="*/ 2147483646 w 14"/>
                    <a:gd name="T23" fmla="*/ 2147483646 h 28"/>
                    <a:gd name="T24" fmla="*/ 2147483646 w 14"/>
                    <a:gd name="T25" fmla="*/ 2147483646 h 28"/>
                    <a:gd name="T26" fmla="*/ 2147483646 w 14"/>
                    <a:gd name="T27" fmla="*/ 2147483646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8">
                      <a:moveTo>
                        <a:pt x="4" y="28"/>
                      </a:moveTo>
                      <a:cubicBezTo>
                        <a:pt x="9" y="28"/>
                        <a:pt x="0" y="28"/>
                        <a:pt x="14" y="28"/>
                      </a:cubicBezTo>
                      <a:cubicBezTo>
                        <a:pt x="14" y="16"/>
                        <a:pt x="14" y="12"/>
                        <a:pt x="14" y="0"/>
                      </a:cubicBezTo>
                      <a:cubicBezTo>
                        <a:pt x="7" y="0"/>
                        <a:pt x="7" y="0"/>
                        <a:pt x="7" y="0"/>
                      </a:cubicBezTo>
                      <a:cubicBezTo>
                        <a:pt x="7" y="0"/>
                        <a:pt x="7" y="0"/>
                        <a:pt x="7" y="1"/>
                      </a:cubicBezTo>
                      <a:cubicBezTo>
                        <a:pt x="7" y="1"/>
                        <a:pt x="7" y="1"/>
                        <a:pt x="7" y="1"/>
                      </a:cubicBezTo>
                      <a:cubicBezTo>
                        <a:pt x="6" y="1"/>
                        <a:pt x="6" y="1"/>
                        <a:pt x="6" y="1"/>
                      </a:cubicBezTo>
                      <a:cubicBezTo>
                        <a:pt x="5" y="1"/>
                        <a:pt x="5" y="1"/>
                        <a:pt x="5" y="1"/>
                      </a:cubicBezTo>
                      <a:cubicBezTo>
                        <a:pt x="5" y="1"/>
                        <a:pt x="5" y="1"/>
                        <a:pt x="5" y="1"/>
                      </a:cubicBezTo>
                      <a:cubicBezTo>
                        <a:pt x="5" y="3"/>
                        <a:pt x="5" y="3"/>
                        <a:pt x="5" y="3"/>
                      </a:cubicBezTo>
                      <a:cubicBezTo>
                        <a:pt x="4" y="3"/>
                        <a:pt x="4" y="3"/>
                        <a:pt x="4" y="3"/>
                      </a:cubicBezTo>
                      <a:cubicBezTo>
                        <a:pt x="4" y="3"/>
                        <a:pt x="3" y="4"/>
                        <a:pt x="3" y="4"/>
                      </a:cubicBezTo>
                      <a:cubicBezTo>
                        <a:pt x="3" y="11"/>
                        <a:pt x="3" y="20"/>
                        <a:pt x="3" y="27"/>
                      </a:cubicBezTo>
                      <a:cubicBezTo>
                        <a:pt x="3" y="27"/>
                        <a:pt x="4" y="28"/>
                        <a:pt x="4" y="28"/>
                      </a:cubicBezTo>
                      <a:close/>
                    </a:path>
                  </a:pathLst>
                </a:cu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7" name="Freeform 3105"/>
                <p:cNvSpPr/>
                <p:nvPr/>
              </p:nvSpPr>
              <p:spPr bwMode="auto">
                <a:xfrm>
                  <a:off x="2880422" y="2851244"/>
                  <a:ext cx="115426" cy="126969"/>
                </a:xfrm>
                <a:custGeom>
                  <a:avLst/>
                  <a:gdLst>
                    <a:gd name="T0" fmla="*/ 0 w 40"/>
                    <a:gd name="T1" fmla="*/ 2147483646 h 44"/>
                    <a:gd name="T2" fmla="*/ 2147483646 w 40"/>
                    <a:gd name="T3" fmla="*/ 2147483646 h 44"/>
                    <a:gd name="T4" fmla="*/ 2147483646 w 40"/>
                    <a:gd name="T5" fmla="*/ 2147483646 h 44"/>
                    <a:gd name="T6" fmla="*/ 2147483646 w 40"/>
                    <a:gd name="T7" fmla="*/ 2147483646 h 44"/>
                    <a:gd name="T8" fmla="*/ 2147483646 w 40"/>
                    <a:gd name="T9" fmla="*/ 2147483646 h 44"/>
                    <a:gd name="T10" fmla="*/ 2147483646 w 40"/>
                    <a:gd name="T11" fmla="*/ 0 h 44"/>
                    <a:gd name="T12" fmla="*/ 2147483646 w 40"/>
                    <a:gd name="T13" fmla="*/ 0 h 44"/>
                    <a:gd name="T14" fmla="*/ 0 w 40"/>
                    <a:gd name="T15" fmla="*/ 0 h 44"/>
                    <a:gd name="T16" fmla="*/ 0 w 40"/>
                    <a:gd name="T17" fmla="*/ 2147483646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44">
                      <a:moveTo>
                        <a:pt x="0" y="44"/>
                      </a:moveTo>
                      <a:lnTo>
                        <a:pt x="15" y="44"/>
                      </a:lnTo>
                      <a:lnTo>
                        <a:pt x="25" y="44"/>
                      </a:lnTo>
                      <a:lnTo>
                        <a:pt x="40" y="44"/>
                      </a:lnTo>
                      <a:lnTo>
                        <a:pt x="40" y="19"/>
                      </a:lnTo>
                      <a:lnTo>
                        <a:pt x="40" y="0"/>
                      </a:lnTo>
                      <a:lnTo>
                        <a:pt x="15" y="0"/>
                      </a:lnTo>
                      <a:lnTo>
                        <a:pt x="0" y="0"/>
                      </a:lnTo>
                      <a:lnTo>
                        <a:pt x="0" y="44"/>
                      </a:lnTo>
                      <a:close/>
                    </a:path>
                  </a:pathLst>
                </a:custGeom>
                <a:solidFill>
                  <a:srgbClr val="3D566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8" name="Freeform 3106"/>
                <p:cNvSpPr>
                  <a:spLocks noEditPoints="1"/>
                </p:cNvSpPr>
                <p:nvPr/>
              </p:nvSpPr>
              <p:spPr bwMode="auto">
                <a:xfrm>
                  <a:off x="2713054" y="2554021"/>
                  <a:ext cx="141396" cy="424192"/>
                </a:xfrm>
                <a:custGeom>
                  <a:avLst/>
                  <a:gdLst>
                    <a:gd name="T0" fmla="*/ 2147483646 w 49"/>
                    <a:gd name="T1" fmla="*/ 2147483646 h 147"/>
                    <a:gd name="T2" fmla="*/ 2147483646 w 49"/>
                    <a:gd name="T3" fmla="*/ 2147483646 h 147"/>
                    <a:gd name="T4" fmla="*/ 2147483646 w 49"/>
                    <a:gd name="T5" fmla="*/ 2147483646 h 147"/>
                    <a:gd name="T6" fmla="*/ 2147483646 w 49"/>
                    <a:gd name="T7" fmla="*/ 0 h 147"/>
                    <a:gd name="T8" fmla="*/ 0 w 49"/>
                    <a:gd name="T9" fmla="*/ 0 h 147"/>
                    <a:gd name="T10" fmla="*/ 0 w 49"/>
                    <a:gd name="T11" fmla="*/ 2147483646 h 147"/>
                    <a:gd name="T12" fmla="*/ 0 w 49"/>
                    <a:gd name="T13" fmla="*/ 2147483646 h 147"/>
                    <a:gd name="T14" fmla="*/ 0 w 49"/>
                    <a:gd name="T15" fmla="*/ 2147483646 h 147"/>
                    <a:gd name="T16" fmla="*/ 0 w 49"/>
                    <a:gd name="T17" fmla="*/ 2147483646 h 147"/>
                    <a:gd name="T18" fmla="*/ 0 w 49"/>
                    <a:gd name="T19" fmla="*/ 2147483646 h 147"/>
                    <a:gd name="T20" fmla="*/ 2147483646 w 49"/>
                    <a:gd name="T21" fmla="*/ 2147483646 h 147"/>
                    <a:gd name="T22" fmla="*/ 2147483646 w 49"/>
                    <a:gd name="T23" fmla="*/ 2147483646 h 147"/>
                    <a:gd name="T24" fmla="*/ 2147483646 w 49"/>
                    <a:gd name="T25" fmla="*/ 2147483646 h 147"/>
                    <a:gd name="T26" fmla="*/ 2147483646 w 49"/>
                    <a:gd name="T27" fmla="*/ 2147483646 h 147"/>
                    <a:gd name="T28" fmla="*/ 2147483646 w 49"/>
                    <a:gd name="T29" fmla="*/ 0 h 147"/>
                    <a:gd name="T30" fmla="*/ 2147483646 w 49"/>
                    <a:gd name="T31" fmla="*/ 0 h 147"/>
                    <a:gd name="T32" fmla="*/ 2147483646 w 49"/>
                    <a:gd name="T33" fmla="*/ 2147483646 h 147"/>
                    <a:gd name="T34" fmla="*/ 2147483646 w 49"/>
                    <a:gd name="T35" fmla="*/ 2147483646 h 147"/>
                    <a:gd name="T36" fmla="*/ 2147483646 w 49"/>
                    <a:gd name="T37" fmla="*/ 2147483646 h 147"/>
                    <a:gd name="T38" fmla="*/ 2147483646 w 49"/>
                    <a:gd name="T39" fmla="*/ 2147483646 h 147"/>
                    <a:gd name="T40" fmla="*/ 2147483646 w 49"/>
                    <a:gd name="T41" fmla="*/ 2147483646 h 147"/>
                    <a:gd name="T42" fmla="*/ 2147483646 w 49"/>
                    <a:gd name="T43" fmla="*/ 2147483646 h 147"/>
                    <a:gd name="T44" fmla="*/ 2147483646 w 49"/>
                    <a:gd name="T45" fmla="*/ 2147483646 h 147"/>
                    <a:gd name="T46" fmla="*/ 2147483646 w 49"/>
                    <a:gd name="T47" fmla="*/ 2147483646 h 147"/>
                    <a:gd name="T48" fmla="*/ 2147483646 w 49"/>
                    <a:gd name="T49" fmla="*/ 2147483646 h 147"/>
                    <a:gd name="T50" fmla="*/ 2147483646 w 49"/>
                    <a:gd name="T51" fmla="*/ 2147483646 h 147"/>
                    <a:gd name="T52" fmla="*/ 2147483646 w 49"/>
                    <a:gd name="T53" fmla="*/ 0 h 147"/>
                    <a:gd name="T54" fmla="*/ 2147483646 w 49"/>
                    <a:gd name="T55" fmla="*/ 0 h 147"/>
                    <a:gd name="T56" fmla="*/ 2147483646 w 49"/>
                    <a:gd name="T57" fmla="*/ 0 h 14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9" h="147">
                      <a:moveTo>
                        <a:pt x="19" y="78"/>
                      </a:moveTo>
                      <a:lnTo>
                        <a:pt x="19" y="68"/>
                      </a:lnTo>
                      <a:lnTo>
                        <a:pt x="19" y="39"/>
                      </a:lnTo>
                      <a:lnTo>
                        <a:pt x="19" y="0"/>
                      </a:lnTo>
                      <a:lnTo>
                        <a:pt x="0" y="0"/>
                      </a:lnTo>
                      <a:lnTo>
                        <a:pt x="0" y="39"/>
                      </a:lnTo>
                      <a:lnTo>
                        <a:pt x="0" y="68"/>
                      </a:lnTo>
                      <a:lnTo>
                        <a:pt x="0" y="78"/>
                      </a:lnTo>
                      <a:lnTo>
                        <a:pt x="0" y="108"/>
                      </a:lnTo>
                      <a:lnTo>
                        <a:pt x="0" y="147"/>
                      </a:lnTo>
                      <a:lnTo>
                        <a:pt x="19" y="147"/>
                      </a:lnTo>
                      <a:lnTo>
                        <a:pt x="19" y="108"/>
                      </a:lnTo>
                      <a:lnTo>
                        <a:pt x="19" y="78"/>
                      </a:lnTo>
                      <a:close/>
                      <a:moveTo>
                        <a:pt x="29" y="0"/>
                      </a:moveTo>
                      <a:lnTo>
                        <a:pt x="29" y="0"/>
                      </a:lnTo>
                      <a:lnTo>
                        <a:pt x="29" y="29"/>
                      </a:lnTo>
                      <a:lnTo>
                        <a:pt x="29" y="39"/>
                      </a:lnTo>
                      <a:lnTo>
                        <a:pt x="29" y="68"/>
                      </a:lnTo>
                      <a:lnTo>
                        <a:pt x="29" y="108"/>
                      </a:lnTo>
                      <a:lnTo>
                        <a:pt x="29" y="147"/>
                      </a:lnTo>
                      <a:lnTo>
                        <a:pt x="49" y="147"/>
                      </a:lnTo>
                      <a:lnTo>
                        <a:pt x="49" y="108"/>
                      </a:lnTo>
                      <a:lnTo>
                        <a:pt x="49" y="68"/>
                      </a:lnTo>
                      <a:lnTo>
                        <a:pt x="49" y="39"/>
                      </a:lnTo>
                      <a:lnTo>
                        <a:pt x="49" y="29"/>
                      </a:lnTo>
                      <a:lnTo>
                        <a:pt x="49" y="0"/>
                      </a:lnTo>
                      <a:lnTo>
                        <a:pt x="29" y="0"/>
                      </a:lnTo>
                      <a:close/>
                    </a:path>
                  </a:pathLst>
                </a:custGeom>
                <a:solidFill>
                  <a:srgbClr val="6EBC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9" name="Freeform 3107"/>
                <p:cNvSpPr>
                  <a:spLocks noEditPoints="1"/>
                </p:cNvSpPr>
                <p:nvPr/>
              </p:nvSpPr>
              <p:spPr bwMode="auto">
                <a:xfrm>
                  <a:off x="2571656" y="2709846"/>
                  <a:ext cx="112540" cy="210654"/>
                </a:xfrm>
                <a:custGeom>
                  <a:avLst/>
                  <a:gdLst>
                    <a:gd name="T0" fmla="*/ 0 w 39"/>
                    <a:gd name="T1" fmla="*/ 2147483646 h 73"/>
                    <a:gd name="T2" fmla="*/ 2147483646 w 39"/>
                    <a:gd name="T3" fmla="*/ 2147483646 h 73"/>
                    <a:gd name="T4" fmla="*/ 2147483646 w 39"/>
                    <a:gd name="T5" fmla="*/ 2147483646 h 73"/>
                    <a:gd name="T6" fmla="*/ 2147483646 w 39"/>
                    <a:gd name="T7" fmla="*/ 2147483646 h 73"/>
                    <a:gd name="T8" fmla="*/ 2147483646 w 39"/>
                    <a:gd name="T9" fmla="*/ 2147483646 h 73"/>
                    <a:gd name="T10" fmla="*/ 0 w 39"/>
                    <a:gd name="T11" fmla="*/ 2147483646 h 73"/>
                    <a:gd name="T12" fmla="*/ 0 w 39"/>
                    <a:gd name="T13" fmla="*/ 2147483646 h 73"/>
                    <a:gd name="T14" fmla="*/ 0 w 39"/>
                    <a:gd name="T15" fmla="*/ 2147483646 h 73"/>
                    <a:gd name="T16" fmla="*/ 0 w 39"/>
                    <a:gd name="T17" fmla="*/ 2147483646 h 73"/>
                    <a:gd name="T18" fmla="*/ 2147483646 w 39"/>
                    <a:gd name="T19" fmla="*/ 2147483646 h 73"/>
                    <a:gd name="T20" fmla="*/ 2147483646 w 39"/>
                    <a:gd name="T21" fmla="*/ 2147483646 h 73"/>
                    <a:gd name="T22" fmla="*/ 2147483646 w 39"/>
                    <a:gd name="T23" fmla="*/ 2147483646 h 73"/>
                    <a:gd name="T24" fmla="*/ 2147483646 w 39"/>
                    <a:gd name="T25" fmla="*/ 2147483646 h 73"/>
                    <a:gd name="T26" fmla="*/ 0 w 39"/>
                    <a:gd name="T27" fmla="*/ 2147483646 h 73"/>
                    <a:gd name="T28" fmla="*/ 0 w 39"/>
                    <a:gd name="T29" fmla="*/ 2147483646 h 73"/>
                    <a:gd name="T30" fmla="*/ 0 w 39"/>
                    <a:gd name="T31" fmla="*/ 2147483646 h 73"/>
                    <a:gd name="T32" fmla="*/ 0 w 39"/>
                    <a:gd name="T33" fmla="*/ 2147483646 h 73"/>
                    <a:gd name="T34" fmla="*/ 2147483646 w 39"/>
                    <a:gd name="T35" fmla="*/ 2147483646 h 73"/>
                    <a:gd name="T36" fmla="*/ 2147483646 w 39"/>
                    <a:gd name="T37" fmla="*/ 2147483646 h 73"/>
                    <a:gd name="T38" fmla="*/ 2147483646 w 39"/>
                    <a:gd name="T39" fmla="*/ 0 h 73"/>
                    <a:gd name="T40" fmla="*/ 2147483646 w 39"/>
                    <a:gd name="T41" fmla="*/ 0 h 73"/>
                    <a:gd name="T42" fmla="*/ 0 w 39"/>
                    <a:gd name="T43" fmla="*/ 0 h 73"/>
                    <a:gd name="T44" fmla="*/ 0 w 39"/>
                    <a:gd name="T45" fmla="*/ 2147483646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9" h="73">
                      <a:moveTo>
                        <a:pt x="0" y="44"/>
                      </a:moveTo>
                      <a:lnTo>
                        <a:pt x="29" y="44"/>
                      </a:lnTo>
                      <a:lnTo>
                        <a:pt x="39" y="44"/>
                      </a:lnTo>
                      <a:lnTo>
                        <a:pt x="39" y="24"/>
                      </a:lnTo>
                      <a:lnTo>
                        <a:pt x="29" y="24"/>
                      </a:lnTo>
                      <a:lnTo>
                        <a:pt x="0" y="24"/>
                      </a:lnTo>
                      <a:lnTo>
                        <a:pt x="0" y="44"/>
                      </a:lnTo>
                      <a:close/>
                      <a:moveTo>
                        <a:pt x="0" y="73"/>
                      </a:moveTo>
                      <a:lnTo>
                        <a:pt x="29" y="73"/>
                      </a:lnTo>
                      <a:lnTo>
                        <a:pt x="39" y="73"/>
                      </a:lnTo>
                      <a:lnTo>
                        <a:pt x="39" y="54"/>
                      </a:lnTo>
                      <a:lnTo>
                        <a:pt x="29" y="54"/>
                      </a:lnTo>
                      <a:lnTo>
                        <a:pt x="0" y="54"/>
                      </a:lnTo>
                      <a:lnTo>
                        <a:pt x="0" y="73"/>
                      </a:lnTo>
                      <a:close/>
                      <a:moveTo>
                        <a:pt x="0" y="19"/>
                      </a:moveTo>
                      <a:lnTo>
                        <a:pt x="29" y="19"/>
                      </a:lnTo>
                      <a:lnTo>
                        <a:pt x="39" y="19"/>
                      </a:lnTo>
                      <a:lnTo>
                        <a:pt x="39" y="0"/>
                      </a:lnTo>
                      <a:lnTo>
                        <a:pt x="29" y="0"/>
                      </a:lnTo>
                      <a:lnTo>
                        <a:pt x="0" y="0"/>
                      </a:lnTo>
                      <a:lnTo>
                        <a:pt x="0" y="19"/>
                      </a:lnTo>
                      <a:close/>
                    </a:path>
                  </a:pathLst>
                </a:custGeom>
                <a:solidFill>
                  <a:srgbClr val="3D566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30" name="Freeform 3108"/>
                <p:cNvSpPr/>
                <p:nvPr/>
              </p:nvSpPr>
              <p:spPr bwMode="auto">
                <a:xfrm>
                  <a:off x="2444687" y="2978213"/>
                  <a:ext cx="649271" cy="43286"/>
                </a:xfrm>
                <a:custGeom>
                  <a:avLst/>
                  <a:gdLst>
                    <a:gd name="T0" fmla="*/ 0 w 46"/>
                    <a:gd name="T1" fmla="*/ 2147483646 h 3"/>
                    <a:gd name="T2" fmla="*/ 0 w 46"/>
                    <a:gd name="T3" fmla="*/ 2147483646 h 3"/>
                    <a:gd name="T4" fmla="*/ 2147483646 w 46"/>
                    <a:gd name="T5" fmla="*/ 0 h 3"/>
                    <a:gd name="T6" fmla="*/ 2147483646 w 46"/>
                    <a:gd name="T7" fmla="*/ 0 h 3"/>
                    <a:gd name="T8" fmla="*/ 2147483646 w 46"/>
                    <a:gd name="T9" fmla="*/ 2147483646 h 3"/>
                    <a:gd name="T10" fmla="*/ 2147483646 w 46"/>
                    <a:gd name="T11" fmla="*/ 2147483646 h 3"/>
                    <a:gd name="T12" fmla="*/ 2147483646 w 46"/>
                    <a:gd name="T13" fmla="*/ 2147483646 h 3"/>
                    <a:gd name="T14" fmla="*/ 2147483646 w 46"/>
                    <a:gd name="T15" fmla="*/ 2147483646 h 3"/>
                    <a:gd name="T16" fmla="*/ 0 w 46"/>
                    <a:gd name="T17" fmla="*/ 214748364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 h="3">
                      <a:moveTo>
                        <a:pt x="0" y="3"/>
                      </a:moveTo>
                      <a:cubicBezTo>
                        <a:pt x="0" y="1"/>
                        <a:pt x="0" y="1"/>
                        <a:pt x="0" y="1"/>
                      </a:cubicBezTo>
                      <a:cubicBezTo>
                        <a:pt x="0" y="1"/>
                        <a:pt x="1" y="0"/>
                        <a:pt x="1" y="0"/>
                      </a:cubicBezTo>
                      <a:cubicBezTo>
                        <a:pt x="46" y="0"/>
                        <a:pt x="46" y="0"/>
                        <a:pt x="46" y="0"/>
                      </a:cubicBezTo>
                      <a:cubicBezTo>
                        <a:pt x="46" y="0"/>
                        <a:pt x="46" y="1"/>
                        <a:pt x="46" y="1"/>
                      </a:cubicBezTo>
                      <a:cubicBezTo>
                        <a:pt x="46" y="3"/>
                        <a:pt x="46" y="3"/>
                        <a:pt x="46" y="3"/>
                      </a:cubicBezTo>
                      <a:cubicBezTo>
                        <a:pt x="46" y="3"/>
                        <a:pt x="46" y="3"/>
                        <a:pt x="46" y="3"/>
                      </a:cubicBezTo>
                      <a:cubicBezTo>
                        <a:pt x="1" y="3"/>
                        <a:pt x="1" y="3"/>
                        <a:pt x="1" y="3"/>
                      </a:cubicBezTo>
                      <a:cubicBezTo>
                        <a:pt x="1" y="3"/>
                        <a:pt x="0" y="3"/>
                        <a:pt x="0" y="3"/>
                      </a:cubicBez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grpSp>
          <p:cxnSp>
            <p:nvCxnSpPr>
              <p:cNvPr id="23" name="直接连接符 22"/>
              <p:cNvCxnSpPr/>
              <p:nvPr/>
            </p:nvCxnSpPr>
            <p:spPr>
              <a:xfrm flipV="1">
                <a:off x="2055028" y="2562433"/>
                <a:ext cx="0" cy="71756"/>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grpSp>
        <p:grpSp>
          <p:nvGrpSpPr>
            <p:cNvPr id="31" name="组合 83"/>
            <p:cNvGrpSpPr/>
            <p:nvPr/>
          </p:nvGrpSpPr>
          <p:grpSpPr bwMode="auto">
            <a:xfrm>
              <a:off x="1526608" y="2561748"/>
              <a:ext cx="494110" cy="384572"/>
              <a:chOff x="5766677" y="2396636"/>
              <a:chExt cx="658647" cy="512691"/>
            </a:xfrm>
          </p:grpSpPr>
          <p:sp>
            <p:nvSpPr>
              <p:cNvPr id="32" name="Rectangle 3126"/>
              <p:cNvSpPr>
                <a:spLocks noChangeArrowheads="1"/>
              </p:cNvSpPr>
              <p:nvPr/>
            </p:nvSpPr>
            <p:spPr bwMode="auto">
              <a:xfrm>
                <a:off x="5824964" y="2539375"/>
                <a:ext cx="542072" cy="355389"/>
              </a:xfrm>
              <a:prstGeom prst="rect">
                <a:avLst/>
              </a:prstGeom>
              <a:solidFill>
                <a:srgbClr val="3D56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33" name="Freeform 3127"/>
              <p:cNvSpPr/>
              <p:nvPr/>
            </p:nvSpPr>
            <p:spPr bwMode="auto">
              <a:xfrm>
                <a:off x="6011484" y="2568505"/>
                <a:ext cx="169033" cy="29130"/>
              </a:xfrm>
              <a:custGeom>
                <a:avLst/>
                <a:gdLst>
                  <a:gd name="T0" fmla="*/ 0 w 12"/>
                  <a:gd name="T1" fmla="*/ 2147483646 h 2"/>
                  <a:gd name="T2" fmla="*/ 0 w 12"/>
                  <a:gd name="T3" fmla="*/ 0 h 2"/>
                  <a:gd name="T4" fmla="*/ 2147483646 w 12"/>
                  <a:gd name="T5" fmla="*/ 0 h 2"/>
                  <a:gd name="T6" fmla="*/ 2147483646 w 12"/>
                  <a:gd name="T7" fmla="*/ 0 h 2"/>
                  <a:gd name="T8" fmla="*/ 2147483646 w 12"/>
                  <a:gd name="T9" fmla="*/ 0 h 2"/>
                  <a:gd name="T10" fmla="*/ 2147483646 w 12"/>
                  <a:gd name="T11" fmla="*/ 2147483646 h 2"/>
                  <a:gd name="T12" fmla="*/ 2147483646 w 12"/>
                  <a:gd name="T13" fmla="*/ 2147483646 h 2"/>
                  <a:gd name="T14" fmla="*/ 2147483646 w 12"/>
                  <a:gd name="T15" fmla="*/ 2147483646 h 2"/>
                  <a:gd name="T16" fmla="*/ 0 w 12"/>
                  <a:gd name="T17" fmla="*/ 2147483646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 h="2">
                    <a:moveTo>
                      <a:pt x="0" y="2"/>
                    </a:moveTo>
                    <a:cubicBezTo>
                      <a:pt x="0" y="0"/>
                      <a:pt x="0" y="0"/>
                      <a:pt x="0" y="0"/>
                    </a:cubicBezTo>
                    <a:cubicBezTo>
                      <a:pt x="0" y="0"/>
                      <a:pt x="1" y="0"/>
                      <a:pt x="1" y="0"/>
                    </a:cubicBezTo>
                    <a:cubicBezTo>
                      <a:pt x="11" y="0"/>
                      <a:pt x="11" y="0"/>
                      <a:pt x="11" y="0"/>
                    </a:cubicBezTo>
                    <a:cubicBezTo>
                      <a:pt x="11" y="0"/>
                      <a:pt x="12" y="0"/>
                      <a:pt x="12" y="0"/>
                    </a:cubicBezTo>
                    <a:cubicBezTo>
                      <a:pt x="12" y="2"/>
                      <a:pt x="12" y="2"/>
                      <a:pt x="12" y="2"/>
                    </a:cubicBezTo>
                    <a:cubicBezTo>
                      <a:pt x="12" y="2"/>
                      <a:pt x="11" y="2"/>
                      <a:pt x="11" y="2"/>
                    </a:cubicBezTo>
                    <a:cubicBezTo>
                      <a:pt x="1" y="2"/>
                      <a:pt x="1" y="2"/>
                      <a:pt x="1" y="2"/>
                    </a:cubicBezTo>
                    <a:cubicBezTo>
                      <a:pt x="1" y="2"/>
                      <a:pt x="0" y="2"/>
                      <a:pt x="0" y="2"/>
                    </a:cubicBezTo>
                    <a:close/>
                  </a:path>
                </a:pathLst>
              </a:cu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34" name="Freeform 3128"/>
              <p:cNvSpPr/>
              <p:nvPr/>
            </p:nvSpPr>
            <p:spPr bwMode="auto">
              <a:xfrm>
                <a:off x="5766677" y="2868545"/>
                <a:ext cx="658647" cy="40782"/>
              </a:xfrm>
              <a:custGeom>
                <a:avLst/>
                <a:gdLst>
                  <a:gd name="T0" fmla="*/ 0 w 46"/>
                  <a:gd name="T1" fmla="*/ 2147483646 h 3"/>
                  <a:gd name="T2" fmla="*/ 0 w 46"/>
                  <a:gd name="T3" fmla="*/ 0 h 3"/>
                  <a:gd name="T4" fmla="*/ 2147483646 w 46"/>
                  <a:gd name="T5" fmla="*/ 0 h 3"/>
                  <a:gd name="T6" fmla="*/ 2147483646 w 46"/>
                  <a:gd name="T7" fmla="*/ 0 h 3"/>
                  <a:gd name="T8" fmla="*/ 2147483646 w 46"/>
                  <a:gd name="T9" fmla="*/ 0 h 3"/>
                  <a:gd name="T10" fmla="*/ 2147483646 w 46"/>
                  <a:gd name="T11" fmla="*/ 2147483646 h 3"/>
                  <a:gd name="T12" fmla="*/ 2147483646 w 46"/>
                  <a:gd name="T13" fmla="*/ 2147483646 h 3"/>
                  <a:gd name="T14" fmla="*/ 2147483646 w 46"/>
                  <a:gd name="T15" fmla="*/ 2147483646 h 3"/>
                  <a:gd name="T16" fmla="*/ 0 w 46"/>
                  <a:gd name="T17" fmla="*/ 214748364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 h="3">
                    <a:moveTo>
                      <a:pt x="0" y="2"/>
                    </a:moveTo>
                    <a:cubicBezTo>
                      <a:pt x="0" y="0"/>
                      <a:pt x="0" y="0"/>
                      <a:pt x="0" y="0"/>
                    </a:cubicBezTo>
                    <a:cubicBezTo>
                      <a:pt x="0" y="0"/>
                      <a:pt x="1" y="0"/>
                      <a:pt x="1" y="0"/>
                    </a:cubicBezTo>
                    <a:cubicBezTo>
                      <a:pt x="45" y="0"/>
                      <a:pt x="45" y="0"/>
                      <a:pt x="45" y="0"/>
                    </a:cubicBezTo>
                    <a:cubicBezTo>
                      <a:pt x="45" y="0"/>
                      <a:pt x="46" y="0"/>
                      <a:pt x="46" y="0"/>
                    </a:cubicBezTo>
                    <a:cubicBezTo>
                      <a:pt x="46" y="2"/>
                      <a:pt x="46" y="2"/>
                      <a:pt x="46" y="2"/>
                    </a:cubicBezTo>
                    <a:cubicBezTo>
                      <a:pt x="46" y="3"/>
                      <a:pt x="45" y="3"/>
                      <a:pt x="45" y="3"/>
                    </a:cubicBezTo>
                    <a:cubicBezTo>
                      <a:pt x="1" y="3"/>
                      <a:pt x="1" y="3"/>
                      <a:pt x="1" y="3"/>
                    </a:cubicBezTo>
                    <a:cubicBezTo>
                      <a:pt x="1" y="3"/>
                      <a:pt x="0" y="3"/>
                      <a:pt x="0" y="2"/>
                    </a:cubicBez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35" name="Freeform 3129"/>
              <p:cNvSpPr/>
              <p:nvPr/>
            </p:nvSpPr>
            <p:spPr bwMode="auto">
              <a:xfrm>
                <a:off x="5897825" y="2425766"/>
                <a:ext cx="399267" cy="99043"/>
              </a:xfrm>
              <a:custGeom>
                <a:avLst/>
                <a:gdLst>
                  <a:gd name="T0" fmla="*/ 0 w 28"/>
                  <a:gd name="T1" fmla="*/ 2147483646 h 7"/>
                  <a:gd name="T2" fmla="*/ 2147483646 w 28"/>
                  <a:gd name="T3" fmla="*/ 2147483646 h 7"/>
                  <a:gd name="T4" fmla="*/ 2147483646 w 28"/>
                  <a:gd name="T5" fmla="*/ 2147483646 h 7"/>
                  <a:gd name="T6" fmla="*/ 2147483646 w 28"/>
                  <a:gd name="T7" fmla="*/ 2147483646 h 7"/>
                  <a:gd name="T8" fmla="*/ 2147483646 w 28"/>
                  <a:gd name="T9" fmla="*/ 0 h 7"/>
                  <a:gd name="T10" fmla="*/ 2147483646 w 28"/>
                  <a:gd name="T11" fmla="*/ 0 h 7"/>
                  <a:gd name="T12" fmla="*/ 0 w 28"/>
                  <a:gd name="T13" fmla="*/ 2147483646 h 7"/>
                  <a:gd name="T14" fmla="*/ 0 w 28"/>
                  <a:gd name="T15" fmla="*/ 2147483646 h 7"/>
                  <a:gd name="T16" fmla="*/ 0 w 28"/>
                  <a:gd name="T17" fmla="*/ 2147483646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 h="7">
                    <a:moveTo>
                      <a:pt x="0" y="7"/>
                    </a:moveTo>
                    <a:cubicBezTo>
                      <a:pt x="28" y="7"/>
                      <a:pt x="28" y="7"/>
                      <a:pt x="28" y="7"/>
                    </a:cubicBezTo>
                    <a:cubicBezTo>
                      <a:pt x="28" y="7"/>
                      <a:pt x="28" y="7"/>
                      <a:pt x="28" y="6"/>
                    </a:cubicBezTo>
                    <a:cubicBezTo>
                      <a:pt x="28" y="6"/>
                      <a:pt x="28" y="6"/>
                      <a:pt x="28" y="6"/>
                    </a:cubicBezTo>
                    <a:cubicBezTo>
                      <a:pt x="14" y="0"/>
                      <a:pt x="14" y="0"/>
                      <a:pt x="14" y="0"/>
                    </a:cubicBezTo>
                    <a:cubicBezTo>
                      <a:pt x="14" y="0"/>
                      <a:pt x="14" y="0"/>
                      <a:pt x="14" y="0"/>
                    </a:cubicBezTo>
                    <a:cubicBezTo>
                      <a:pt x="0" y="6"/>
                      <a:pt x="0" y="6"/>
                      <a:pt x="0" y="6"/>
                    </a:cubicBezTo>
                    <a:cubicBezTo>
                      <a:pt x="0" y="6"/>
                      <a:pt x="0" y="6"/>
                      <a:pt x="0" y="6"/>
                    </a:cubicBezTo>
                    <a:cubicBezTo>
                      <a:pt x="0" y="7"/>
                      <a:pt x="0" y="7"/>
                      <a:pt x="0" y="7"/>
                    </a:cubicBezTo>
                    <a:close/>
                  </a:path>
                </a:pathLst>
              </a:custGeom>
              <a:solidFill>
                <a:srgbClr val="ECF0F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36" name="Freeform 3130"/>
              <p:cNvSpPr/>
              <p:nvPr/>
            </p:nvSpPr>
            <p:spPr bwMode="auto">
              <a:xfrm>
                <a:off x="5766677" y="2396636"/>
                <a:ext cx="658647" cy="171869"/>
              </a:xfrm>
              <a:custGeom>
                <a:avLst/>
                <a:gdLst>
                  <a:gd name="T0" fmla="*/ 2147483646 w 46"/>
                  <a:gd name="T1" fmla="*/ 2147483646 h 12"/>
                  <a:gd name="T2" fmla="*/ 2147483646 w 46"/>
                  <a:gd name="T3" fmla="*/ 0 h 12"/>
                  <a:gd name="T4" fmla="*/ 2147483646 w 46"/>
                  <a:gd name="T5" fmla="*/ 0 h 12"/>
                  <a:gd name="T6" fmla="*/ 2147483646 w 46"/>
                  <a:gd name="T7" fmla="*/ 2147483646 h 12"/>
                  <a:gd name="T8" fmla="*/ 2147483646 w 46"/>
                  <a:gd name="T9" fmla="*/ 2147483646 h 12"/>
                  <a:gd name="T10" fmla="*/ 2147483646 w 46"/>
                  <a:gd name="T11" fmla="*/ 2147483646 h 12"/>
                  <a:gd name="T12" fmla="*/ 2147483646 w 46"/>
                  <a:gd name="T13" fmla="*/ 2147483646 h 12"/>
                  <a:gd name="T14" fmla="*/ 2147483646 w 46"/>
                  <a:gd name="T15" fmla="*/ 2147483646 h 12"/>
                  <a:gd name="T16" fmla="*/ 0 w 46"/>
                  <a:gd name="T17" fmla="*/ 2147483646 h 12"/>
                  <a:gd name="T18" fmla="*/ 0 w 46"/>
                  <a:gd name="T19" fmla="*/ 2147483646 h 12"/>
                  <a:gd name="T20" fmla="*/ 2147483646 w 46"/>
                  <a:gd name="T21" fmla="*/ 2147483646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12">
                    <a:moveTo>
                      <a:pt x="1" y="9"/>
                    </a:moveTo>
                    <a:cubicBezTo>
                      <a:pt x="22" y="0"/>
                      <a:pt x="22" y="0"/>
                      <a:pt x="22" y="0"/>
                    </a:cubicBezTo>
                    <a:cubicBezTo>
                      <a:pt x="23" y="0"/>
                      <a:pt x="23" y="0"/>
                      <a:pt x="24" y="0"/>
                    </a:cubicBezTo>
                    <a:cubicBezTo>
                      <a:pt x="45" y="9"/>
                      <a:pt x="45" y="9"/>
                      <a:pt x="45" y="9"/>
                    </a:cubicBezTo>
                    <a:cubicBezTo>
                      <a:pt x="45" y="9"/>
                      <a:pt x="46" y="10"/>
                      <a:pt x="46" y="11"/>
                    </a:cubicBezTo>
                    <a:cubicBezTo>
                      <a:pt x="46" y="11"/>
                      <a:pt x="46" y="11"/>
                      <a:pt x="46" y="11"/>
                    </a:cubicBezTo>
                    <a:cubicBezTo>
                      <a:pt x="46" y="12"/>
                      <a:pt x="45" y="12"/>
                      <a:pt x="45" y="12"/>
                    </a:cubicBezTo>
                    <a:cubicBezTo>
                      <a:pt x="1" y="12"/>
                      <a:pt x="1" y="12"/>
                      <a:pt x="1" y="12"/>
                    </a:cubicBezTo>
                    <a:cubicBezTo>
                      <a:pt x="1" y="12"/>
                      <a:pt x="0" y="12"/>
                      <a:pt x="0" y="11"/>
                    </a:cubicBezTo>
                    <a:cubicBezTo>
                      <a:pt x="0" y="11"/>
                      <a:pt x="0" y="11"/>
                      <a:pt x="0" y="11"/>
                    </a:cubicBezTo>
                    <a:cubicBezTo>
                      <a:pt x="0" y="10"/>
                      <a:pt x="1" y="9"/>
                      <a:pt x="1" y="9"/>
                    </a:cubicBezTo>
                    <a:close/>
                  </a:path>
                </a:pathLst>
              </a:custGeom>
              <a:solidFill>
                <a:srgbClr val="ECF0F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37" name="Freeform 3131"/>
              <p:cNvSpPr/>
              <p:nvPr/>
            </p:nvSpPr>
            <p:spPr bwMode="auto">
              <a:xfrm>
                <a:off x="5868681" y="2425766"/>
                <a:ext cx="454641" cy="113609"/>
              </a:xfrm>
              <a:custGeom>
                <a:avLst/>
                <a:gdLst>
                  <a:gd name="T0" fmla="*/ 0 w 156"/>
                  <a:gd name="T1" fmla="*/ 2147483646 h 39"/>
                  <a:gd name="T2" fmla="*/ 2147483646 w 156"/>
                  <a:gd name="T3" fmla="*/ 2147483646 h 39"/>
                  <a:gd name="T4" fmla="*/ 2147483646 w 156"/>
                  <a:gd name="T5" fmla="*/ 0 h 39"/>
                  <a:gd name="T6" fmla="*/ 0 w 156"/>
                  <a:gd name="T7" fmla="*/ 2147483646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6" h="39">
                    <a:moveTo>
                      <a:pt x="0" y="39"/>
                    </a:moveTo>
                    <a:lnTo>
                      <a:pt x="156" y="39"/>
                    </a:lnTo>
                    <a:lnTo>
                      <a:pt x="78" y="0"/>
                    </a:lnTo>
                    <a:lnTo>
                      <a:pt x="0" y="39"/>
                    </a:lnTo>
                    <a:close/>
                  </a:path>
                </a:pathLst>
              </a:cu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38" name="Freeform 3132"/>
              <p:cNvSpPr/>
              <p:nvPr/>
            </p:nvSpPr>
            <p:spPr bwMode="auto">
              <a:xfrm>
                <a:off x="5810394" y="2568505"/>
                <a:ext cx="157376" cy="29130"/>
              </a:xfrm>
              <a:custGeom>
                <a:avLst/>
                <a:gdLst>
                  <a:gd name="T0" fmla="*/ 0 w 11"/>
                  <a:gd name="T1" fmla="*/ 2147483646 h 2"/>
                  <a:gd name="T2" fmla="*/ 0 w 11"/>
                  <a:gd name="T3" fmla="*/ 0 h 2"/>
                  <a:gd name="T4" fmla="*/ 0 w 11"/>
                  <a:gd name="T5" fmla="*/ 0 h 2"/>
                  <a:gd name="T6" fmla="*/ 2147483646 w 11"/>
                  <a:gd name="T7" fmla="*/ 0 h 2"/>
                  <a:gd name="T8" fmla="*/ 2147483646 w 11"/>
                  <a:gd name="T9" fmla="*/ 0 h 2"/>
                  <a:gd name="T10" fmla="*/ 2147483646 w 11"/>
                  <a:gd name="T11" fmla="*/ 2147483646 h 2"/>
                  <a:gd name="T12" fmla="*/ 2147483646 w 11"/>
                  <a:gd name="T13" fmla="*/ 2147483646 h 2"/>
                  <a:gd name="T14" fmla="*/ 0 w 11"/>
                  <a:gd name="T15" fmla="*/ 2147483646 h 2"/>
                  <a:gd name="T16" fmla="*/ 0 w 11"/>
                  <a:gd name="T17" fmla="*/ 2147483646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2">
                    <a:moveTo>
                      <a:pt x="0" y="2"/>
                    </a:moveTo>
                    <a:cubicBezTo>
                      <a:pt x="0" y="0"/>
                      <a:pt x="0" y="0"/>
                      <a:pt x="0" y="0"/>
                    </a:cubicBezTo>
                    <a:cubicBezTo>
                      <a:pt x="0" y="0"/>
                      <a:pt x="0" y="0"/>
                      <a:pt x="0" y="0"/>
                    </a:cubicBezTo>
                    <a:cubicBezTo>
                      <a:pt x="10" y="0"/>
                      <a:pt x="10" y="0"/>
                      <a:pt x="10" y="0"/>
                    </a:cubicBezTo>
                    <a:cubicBezTo>
                      <a:pt x="11" y="0"/>
                      <a:pt x="11" y="0"/>
                      <a:pt x="11" y="0"/>
                    </a:cubicBezTo>
                    <a:cubicBezTo>
                      <a:pt x="11" y="2"/>
                      <a:pt x="11" y="2"/>
                      <a:pt x="11" y="2"/>
                    </a:cubicBezTo>
                    <a:cubicBezTo>
                      <a:pt x="11" y="2"/>
                      <a:pt x="11" y="2"/>
                      <a:pt x="10" y="2"/>
                    </a:cubicBezTo>
                    <a:cubicBezTo>
                      <a:pt x="0" y="2"/>
                      <a:pt x="0" y="2"/>
                      <a:pt x="0" y="2"/>
                    </a:cubicBezTo>
                    <a:cubicBezTo>
                      <a:pt x="0" y="2"/>
                      <a:pt x="0" y="2"/>
                      <a:pt x="0" y="2"/>
                    </a:cubicBezTo>
                    <a:close/>
                  </a:path>
                </a:pathLst>
              </a:cu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39" name="Freeform 3133"/>
              <p:cNvSpPr/>
              <p:nvPr/>
            </p:nvSpPr>
            <p:spPr bwMode="auto">
              <a:xfrm>
                <a:off x="6224234" y="2568505"/>
                <a:ext cx="157376" cy="29130"/>
              </a:xfrm>
              <a:custGeom>
                <a:avLst/>
                <a:gdLst>
                  <a:gd name="T0" fmla="*/ 0 w 11"/>
                  <a:gd name="T1" fmla="*/ 2147483646 h 2"/>
                  <a:gd name="T2" fmla="*/ 0 w 11"/>
                  <a:gd name="T3" fmla="*/ 0 h 2"/>
                  <a:gd name="T4" fmla="*/ 2147483646 w 11"/>
                  <a:gd name="T5" fmla="*/ 0 h 2"/>
                  <a:gd name="T6" fmla="*/ 2147483646 w 11"/>
                  <a:gd name="T7" fmla="*/ 0 h 2"/>
                  <a:gd name="T8" fmla="*/ 2147483646 w 11"/>
                  <a:gd name="T9" fmla="*/ 0 h 2"/>
                  <a:gd name="T10" fmla="*/ 2147483646 w 11"/>
                  <a:gd name="T11" fmla="*/ 2147483646 h 2"/>
                  <a:gd name="T12" fmla="*/ 2147483646 w 11"/>
                  <a:gd name="T13" fmla="*/ 2147483646 h 2"/>
                  <a:gd name="T14" fmla="*/ 2147483646 w 11"/>
                  <a:gd name="T15" fmla="*/ 2147483646 h 2"/>
                  <a:gd name="T16" fmla="*/ 0 w 11"/>
                  <a:gd name="T17" fmla="*/ 2147483646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2">
                    <a:moveTo>
                      <a:pt x="0" y="2"/>
                    </a:moveTo>
                    <a:cubicBezTo>
                      <a:pt x="0" y="0"/>
                      <a:pt x="0" y="0"/>
                      <a:pt x="0" y="0"/>
                    </a:cubicBezTo>
                    <a:cubicBezTo>
                      <a:pt x="0" y="0"/>
                      <a:pt x="0" y="0"/>
                      <a:pt x="1" y="0"/>
                    </a:cubicBezTo>
                    <a:cubicBezTo>
                      <a:pt x="11" y="0"/>
                      <a:pt x="11" y="0"/>
                      <a:pt x="11" y="0"/>
                    </a:cubicBezTo>
                    <a:cubicBezTo>
                      <a:pt x="11" y="0"/>
                      <a:pt x="11" y="0"/>
                      <a:pt x="11" y="0"/>
                    </a:cubicBezTo>
                    <a:cubicBezTo>
                      <a:pt x="11" y="2"/>
                      <a:pt x="11" y="2"/>
                      <a:pt x="11" y="2"/>
                    </a:cubicBezTo>
                    <a:cubicBezTo>
                      <a:pt x="11" y="2"/>
                      <a:pt x="11" y="2"/>
                      <a:pt x="11" y="2"/>
                    </a:cubicBezTo>
                    <a:cubicBezTo>
                      <a:pt x="1" y="2"/>
                      <a:pt x="1" y="2"/>
                      <a:pt x="1" y="2"/>
                    </a:cubicBezTo>
                    <a:cubicBezTo>
                      <a:pt x="0" y="2"/>
                      <a:pt x="0" y="2"/>
                      <a:pt x="0" y="2"/>
                    </a:cubicBezTo>
                    <a:close/>
                  </a:path>
                </a:pathLst>
              </a:custGeom>
              <a:solidFill>
                <a:srgbClr val="95A5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40" name="Rectangle 3134"/>
              <p:cNvSpPr>
                <a:spLocks noChangeArrowheads="1"/>
              </p:cNvSpPr>
              <p:nvPr/>
            </p:nvSpPr>
            <p:spPr bwMode="auto">
              <a:xfrm>
                <a:off x="5824964" y="2597635"/>
                <a:ext cx="113659" cy="270912"/>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41" name="Rectangle 3135"/>
              <p:cNvSpPr>
                <a:spLocks noChangeArrowheads="1"/>
              </p:cNvSpPr>
              <p:nvPr/>
            </p:nvSpPr>
            <p:spPr bwMode="auto">
              <a:xfrm>
                <a:off x="5839537" y="2597635"/>
                <a:ext cx="14571"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42" name="Rectangle 3136"/>
              <p:cNvSpPr>
                <a:spLocks noChangeArrowheads="1"/>
              </p:cNvSpPr>
              <p:nvPr/>
            </p:nvSpPr>
            <p:spPr bwMode="auto">
              <a:xfrm>
                <a:off x="5897825" y="2597635"/>
                <a:ext cx="2913"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43" name="Rectangle 3137"/>
              <p:cNvSpPr>
                <a:spLocks noChangeArrowheads="1"/>
              </p:cNvSpPr>
              <p:nvPr/>
            </p:nvSpPr>
            <p:spPr bwMode="auto">
              <a:xfrm>
                <a:off x="5868681" y="2597635"/>
                <a:ext cx="14571"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44" name="Rectangle 3138"/>
              <p:cNvSpPr>
                <a:spLocks noChangeArrowheads="1"/>
              </p:cNvSpPr>
              <p:nvPr/>
            </p:nvSpPr>
            <p:spPr bwMode="auto">
              <a:xfrm>
                <a:off x="5909482" y="2597635"/>
                <a:ext cx="14571"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45" name="Rectangle 3139"/>
              <p:cNvSpPr>
                <a:spLocks noChangeArrowheads="1"/>
              </p:cNvSpPr>
              <p:nvPr/>
            </p:nvSpPr>
            <p:spPr bwMode="auto">
              <a:xfrm>
                <a:off x="6037714" y="2597635"/>
                <a:ext cx="116575" cy="270912"/>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46" name="Rectangle 3140"/>
              <p:cNvSpPr>
                <a:spLocks noChangeArrowheads="1"/>
              </p:cNvSpPr>
              <p:nvPr/>
            </p:nvSpPr>
            <p:spPr bwMode="auto">
              <a:xfrm>
                <a:off x="6052285" y="2597635"/>
                <a:ext cx="14571"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47" name="Rectangle 3141"/>
              <p:cNvSpPr>
                <a:spLocks noChangeArrowheads="1"/>
              </p:cNvSpPr>
              <p:nvPr/>
            </p:nvSpPr>
            <p:spPr bwMode="auto">
              <a:xfrm>
                <a:off x="6096001" y="2597635"/>
                <a:ext cx="14571"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48" name="Rectangle 3142"/>
              <p:cNvSpPr>
                <a:spLocks noChangeArrowheads="1"/>
              </p:cNvSpPr>
              <p:nvPr/>
            </p:nvSpPr>
            <p:spPr bwMode="auto">
              <a:xfrm>
                <a:off x="6081429" y="2597635"/>
                <a:ext cx="14571"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49" name="Rectangle 3143"/>
              <p:cNvSpPr>
                <a:spLocks noChangeArrowheads="1"/>
              </p:cNvSpPr>
              <p:nvPr/>
            </p:nvSpPr>
            <p:spPr bwMode="auto">
              <a:xfrm>
                <a:off x="6125145" y="2597635"/>
                <a:ext cx="14571"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50" name="Rectangle 3144"/>
              <p:cNvSpPr>
                <a:spLocks noChangeArrowheads="1"/>
              </p:cNvSpPr>
              <p:nvPr/>
            </p:nvSpPr>
            <p:spPr bwMode="auto">
              <a:xfrm>
                <a:off x="6253377" y="2597635"/>
                <a:ext cx="113659" cy="270912"/>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51" name="Rectangle 3145"/>
              <p:cNvSpPr>
                <a:spLocks noChangeArrowheads="1"/>
              </p:cNvSpPr>
              <p:nvPr/>
            </p:nvSpPr>
            <p:spPr bwMode="auto">
              <a:xfrm>
                <a:off x="6267948" y="2597635"/>
                <a:ext cx="14571"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52" name="Rectangle 3146"/>
              <p:cNvSpPr>
                <a:spLocks noChangeArrowheads="1"/>
              </p:cNvSpPr>
              <p:nvPr/>
            </p:nvSpPr>
            <p:spPr bwMode="auto">
              <a:xfrm>
                <a:off x="6311664" y="2597635"/>
                <a:ext cx="11657"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53" name="Rectangle 3147"/>
              <p:cNvSpPr>
                <a:spLocks noChangeArrowheads="1"/>
              </p:cNvSpPr>
              <p:nvPr/>
            </p:nvSpPr>
            <p:spPr bwMode="auto">
              <a:xfrm>
                <a:off x="6297092" y="2597635"/>
                <a:ext cx="2913"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sp>
            <p:nvSpPr>
              <p:cNvPr id="54" name="Rectangle 3148"/>
              <p:cNvSpPr>
                <a:spLocks noChangeArrowheads="1"/>
              </p:cNvSpPr>
              <p:nvPr/>
            </p:nvSpPr>
            <p:spPr bwMode="auto">
              <a:xfrm>
                <a:off x="6337893" y="2597635"/>
                <a:ext cx="14571" cy="270912"/>
              </a:xfrm>
              <a:prstGeom prst="rect">
                <a:avLst/>
              </a:prstGeom>
              <a:solidFill>
                <a:srgbClr val="95A5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350"/>
              </a:p>
            </p:txBody>
          </p:sp>
        </p:grpSp>
        <p:grpSp>
          <p:nvGrpSpPr>
            <p:cNvPr id="56" name="组合 70"/>
            <p:cNvGrpSpPr/>
            <p:nvPr/>
          </p:nvGrpSpPr>
          <p:grpSpPr bwMode="auto">
            <a:xfrm>
              <a:off x="2061200" y="2654970"/>
              <a:ext cx="402431" cy="285750"/>
              <a:chOff x="6494464" y="2339976"/>
              <a:chExt cx="930275" cy="661988"/>
            </a:xfrm>
          </p:grpSpPr>
          <p:sp>
            <p:nvSpPr>
              <p:cNvPr id="57" name="Rectangle 1105"/>
              <p:cNvSpPr>
                <a:spLocks noChangeArrowheads="1"/>
              </p:cNvSpPr>
              <p:nvPr/>
            </p:nvSpPr>
            <p:spPr bwMode="auto">
              <a:xfrm>
                <a:off x="6507164" y="2398713"/>
                <a:ext cx="890588" cy="603250"/>
              </a:xfrm>
              <a:prstGeom prst="rect">
                <a:avLst/>
              </a:prstGeom>
              <a:solidFill>
                <a:srgbClr val="F2DA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8" name="Rectangle 1106"/>
              <p:cNvSpPr>
                <a:spLocks noChangeArrowheads="1"/>
              </p:cNvSpPr>
              <p:nvPr/>
            </p:nvSpPr>
            <p:spPr bwMode="auto">
              <a:xfrm>
                <a:off x="6507164" y="2398713"/>
                <a:ext cx="89058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9" name="Rectangle 1107"/>
              <p:cNvSpPr>
                <a:spLocks noChangeArrowheads="1"/>
              </p:cNvSpPr>
              <p:nvPr/>
            </p:nvSpPr>
            <p:spPr bwMode="auto">
              <a:xfrm>
                <a:off x="6494464" y="2378076"/>
                <a:ext cx="915988" cy="22225"/>
              </a:xfrm>
              <a:prstGeom prst="rect">
                <a:avLst/>
              </a:prstGeom>
              <a:solidFill>
                <a:srgbClr val="F2DA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0" name="Rectangle 1108"/>
              <p:cNvSpPr>
                <a:spLocks noChangeArrowheads="1"/>
              </p:cNvSpPr>
              <p:nvPr/>
            </p:nvSpPr>
            <p:spPr bwMode="auto">
              <a:xfrm>
                <a:off x="6494464" y="2378076"/>
                <a:ext cx="9159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1" name="Rectangle 1109"/>
              <p:cNvSpPr>
                <a:spLocks noChangeArrowheads="1"/>
              </p:cNvSpPr>
              <p:nvPr/>
            </p:nvSpPr>
            <p:spPr bwMode="auto">
              <a:xfrm>
                <a:off x="6494464" y="2395538"/>
                <a:ext cx="915988" cy="4763"/>
              </a:xfrm>
              <a:prstGeom prst="rect">
                <a:avLst/>
              </a:prstGeom>
              <a:solidFill>
                <a:srgbClr val="B59B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2" name="Rectangle 1110"/>
              <p:cNvSpPr>
                <a:spLocks noChangeArrowheads="1"/>
              </p:cNvSpPr>
              <p:nvPr/>
            </p:nvSpPr>
            <p:spPr bwMode="auto">
              <a:xfrm>
                <a:off x="6494464" y="2395538"/>
                <a:ext cx="9159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3" name="Rectangle 1111"/>
              <p:cNvSpPr>
                <a:spLocks noChangeArrowheads="1"/>
              </p:cNvSpPr>
              <p:nvPr/>
            </p:nvSpPr>
            <p:spPr bwMode="auto">
              <a:xfrm>
                <a:off x="6494464" y="2484438"/>
                <a:ext cx="915988" cy="22225"/>
              </a:xfrm>
              <a:prstGeom prst="rect">
                <a:avLst/>
              </a:prstGeom>
              <a:solidFill>
                <a:srgbClr val="F2DA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4" name="Rectangle 1112"/>
              <p:cNvSpPr>
                <a:spLocks noChangeArrowheads="1"/>
              </p:cNvSpPr>
              <p:nvPr/>
            </p:nvSpPr>
            <p:spPr bwMode="auto">
              <a:xfrm>
                <a:off x="6494464" y="2484438"/>
                <a:ext cx="9159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5" name="Freeform 1113"/>
              <p:cNvSpPr>
                <a:spLocks noEditPoints="1"/>
              </p:cNvSpPr>
              <p:nvPr/>
            </p:nvSpPr>
            <p:spPr bwMode="auto">
              <a:xfrm>
                <a:off x="6807201" y="2484438"/>
                <a:ext cx="603250" cy="4763"/>
              </a:xfrm>
              <a:custGeom>
                <a:avLst/>
                <a:gdLst>
                  <a:gd name="T0" fmla="*/ 87682 w 344"/>
                  <a:gd name="T1" fmla="*/ 0 h 2"/>
                  <a:gd name="T2" fmla="*/ 0 w 344"/>
                  <a:gd name="T3" fmla="*/ 0 h 2"/>
                  <a:gd name="T4" fmla="*/ 0 w 344"/>
                  <a:gd name="T5" fmla="*/ 4763 h 2"/>
                  <a:gd name="T6" fmla="*/ 87682 w 344"/>
                  <a:gd name="T7" fmla="*/ 4763 h 2"/>
                  <a:gd name="T8" fmla="*/ 87682 w 344"/>
                  <a:gd name="T9" fmla="*/ 2382 h 2"/>
                  <a:gd name="T10" fmla="*/ 87682 w 344"/>
                  <a:gd name="T11" fmla="*/ 0 h 2"/>
                  <a:gd name="T12" fmla="*/ 198161 w 344"/>
                  <a:gd name="T13" fmla="*/ 0 h 2"/>
                  <a:gd name="T14" fmla="*/ 180624 w 344"/>
                  <a:gd name="T15" fmla="*/ 0 h 2"/>
                  <a:gd name="T16" fmla="*/ 175363 w 344"/>
                  <a:gd name="T17" fmla="*/ 4763 h 2"/>
                  <a:gd name="T18" fmla="*/ 196407 w 344"/>
                  <a:gd name="T19" fmla="*/ 4763 h 2"/>
                  <a:gd name="T20" fmla="*/ 198161 w 344"/>
                  <a:gd name="T21" fmla="*/ 0 h 2"/>
                  <a:gd name="T22" fmla="*/ 259538 w 344"/>
                  <a:gd name="T23" fmla="*/ 0 h 2"/>
                  <a:gd name="T24" fmla="*/ 234987 w 344"/>
                  <a:gd name="T25" fmla="*/ 0 h 2"/>
                  <a:gd name="T26" fmla="*/ 233233 w 344"/>
                  <a:gd name="T27" fmla="*/ 4763 h 2"/>
                  <a:gd name="T28" fmla="*/ 257784 w 344"/>
                  <a:gd name="T29" fmla="*/ 4763 h 2"/>
                  <a:gd name="T30" fmla="*/ 259538 w 344"/>
                  <a:gd name="T31" fmla="*/ 0 h 2"/>
                  <a:gd name="T32" fmla="*/ 315654 w 344"/>
                  <a:gd name="T33" fmla="*/ 0 h 2"/>
                  <a:gd name="T34" fmla="*/ 296364 w 344"/>
                  <a:gd name="T35" fmla="*/ 0 h 2"/>
                  <a:gd name="T36" fmla="*/ 294610 w 344"/>
                  <a:gd name="T37" fmla="*/ 4763 h 2"/>
                  <a:gd name="T38" fmla="*/ 317408 w 344"/>
                  <a:gd name="T39" fmla="*/ 4763 h 2"/>
                  <a:gd name="T40" fmla="*/ 315654 w 344"/>
                  <a:gd name="T41" fmla="*/ 0 h 2"/>
                  <a:gd name="T42" fmla="*/ 424379 w 344"/>
                  <a:gd name="T43" fmla="*/ 0 h 2"/>
                  <a:gd name="T44" fmla="*/ 405089 w 344"/>
                  <a:gd name="T45" fmla="*/ 0 h 2"/>
                  <a:gd name="T46" fmla="*/ 399828 w 344"/>
                  <a:gd name="T47" fmla="*/ 4763 h 2"/>
                  <a:gd name="T48" fmla="*/ 422626 w 344"/>
                  <a:gd name="T49" fmla="*/ 4763 h 2"/>
                  <a:gd name="T50" fmla="*/ 424379 w 344"/>
                  <a:gd name="T51" fmla="*/ 0 h 2"/>
                  <a:gd name="T52" fmla="*/ 603250 w 344"/>
                  <a:gd name="T53" fmla="*/ 0 h 2"/>
                  <a:gd name="T54" fmla="*/ 461206 w 344"/>
                  <a:gd name="T55" fmla="*/ 0 h 2"/>
                  <a:gd name="T56" fmla="*/ 459452 w 344"/>
                  <a:gd name="T57" fmla="*/ 4763 h 2"/>
                  <a:gd name="T58" fmla="*/ 603250 w 344"/>
                  <a:gd name="T59" fmla="*/ 4763 h 2"/>
                  <a:gd name="T60" fmla="*/ 603250 w 344"/>
                  <a:gd name="T61" fmla="*/ 0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44" h="2">
                    <a:moveTo>
                      <a:pt x="50" y="0"/>
                    </a:moveTo>
                    <a:cubicBezTo>
                      <a:pt x="0" y="0"/>
                      <a:pt x="0" y="0"/>
                      <a:pt x="0" y="0"/>
                    </a:cubicBezTo>
                    <a:cubicBezTo>
                      <a:pt x="0" y="0"/>
                      <a:pt x="0" y="1"/>
                      <a:pt x="0" y="2"/>
                    </a:cubicBezTo>
                    <a:cubicBezTo>
                      <a:pt x="50" y="2"/>
                      <a:pt x="50" y="2"/>
                      <a:pt x="50" y="2"/>
                    </a:cubicBezTo>
                    <a:cubicBezTo>
                      <a:pt x="50" y="1"/>
                      <a:pt x="50" y="1"/>
                      <a:pt x="50" y="1"/>
                    </a:cubicBezTo>
                    <a:cubicBezTo>
                      <a:pt x="50" y="1"/>
                      <a:pt x="50" y="0"/>
                      <a:pt x="50" y="0"/>
                    </a:cubicBezTo>
                    <a:moveTo>
                      <a:pt x="113" y="0"/>
                    </a:moveTo>
                    <a:cubicBezTo>
                      <a:pt x="103" y="0"/>
                      <a:pt x="103" y="0"/>
                      <a:pt x="103" y="0"/>
                    </a:cubicBezTo>
                    <a:cubicBezTo>
                      <a:pt x="102" y="0"/>
                      <a:pt x="101" y="1"/>
                      <a:pt x="100" y="2"/>
                    </a:cubicBezTo>
                    <a:cubicBezTo>
                      <a:pt x="112" y="2"/>
                      <a:pt x="112" y="2"/>
                      <a:pt x="112" y="2"/>
                    </a:cubicBezTo>
                    <a:cubicBezTo>
                      <a:pt x="113" y="0"/>
                      <a:pt x="113" y="0"/>
                      <a:pt x="113" y="0"/>
                    </a:cubicBezTo>
                    <a:moveTo>
                      <a:pt x="148" y="0"/>
                    </a:moveTo>
                    <a:cubicBezTo>
                      <a:pt x="134" y="0"/>
                      <a:pt x="134" y="0"/>
                      <a:pt x="134" y="0"/>
                    </a:cubicBezTo>
                    <a:cubicBezTo>
                      <a:pt x="133" y="2"/>
                      <a:pt x="133" y="2"/>
                      <a:pt x="133" y="2"/>
                    </a:cubicBezTo>
                    <a:cubicBezTo>
                      <a:pt x="147" y="2"/>
                      <a:pt x="147" y="2"/>
                      <a:pt x="147" y="2"/>
                    </a:cubicBezTo>
                    <a:cubicBezTo>
                      <a:pt x="148" y="0"/>
                      <a:pt x="148" y="0"/>
                      <a:pt x="148" y="0"/>
                    </a:cubicBezTo>
                    <a:moveTo>
                      <a:pt x="180" y="0"/>
                    </a:moveTo>
                    <a:cubicBezTo>
                      <a:pt x="169" y="0"/>
                      <a:pt x="169" y="0"/>
                      <a:pt x="169" y="0"/>
                    </a:cubicBezTo>
                    <a:cubicBezTo>
                      <a:pt x="168" y="2"/>
                      <a:pt x="168" y="2"/>
                      <a:pt x="168" y="2"/>
                    </a:cubicBezTo>
                    <a:cubicBezTo>
                      <a:pt x="181" y="2"/>
                      <a:pt x="181" y="2"/>
                      <a:pt x="181" y="2"/>
                    </a:cubicBezTo>
                    <a:cubicBezTo>
                      <a:pt x="180" y="1"/>
                      <a:pt x="180" y="0"/>
                      <a:pt x="180" y="0"/>
                    </a:cubicBezTo>
                    <a:moveTo>
                      <a:pt x="242" y="0"/>
                    </a:moveTo>
                    <a:cubicBezTo>
                      <a:pt x="231" y="0"/>
                      <a:pt x="231" y="0"/>
                      <a:pt x="231" y="0"/>
                    </a:cubicBezTo>
                    <a:cubicBezTo>
                      <a:pt x="230" y="0"/>
                      <a:pt x="229" y="1"/>
                      <a:pt x="228" y="2"/>
                    </a:cubicBezTo>
                    <a:cubicBezTo>
                      <a:pt x="241" y="2"/>
                      <a:pt x="241" y="2"/>
                      <a:pt x="241" y="2"/>
                    </a:cubicBezTo>
                    <a:cubicBezTo>
                      <a:pt x="242" y="0"/>
                      <a:pt x="242" y="0"/>
                      <a:pt x="242" y="0"/>
                    </a:cubicBezTo>
                    <a:moveTo>
                      <a:pt x="344" y="0"/>
                    </a:moveTo>
                    <a:cubicBezTo>
                      <a:pt x="263" y="0"/>
                      <a:pt x="263" y="0"/>
                      <a:pt x="263" y="0"/>
                    </a:cubicBezTo>
                    <a:cubicBezTo>
                      <a:pt x="262" y="2"/>
                      <a:pt x="262" y="2"/>
                      <a:pt x="262" y="2"/>
                    </a:cubicBezTo>
                    <a:cubicBezTo>
                      <a:pt x="344" y="2"/>
                      <a:pt x="344" y="2"/>
                      <a:pt x="344" y="2"/>
                    </a:cubicBezTo>
                    <a:cubicBezTo>
                      <a:pt x="344" y="0"/>
                      <a:pt x="344" y="0"/>
                      <a:pt x="344" y="0"/>
                    </a:cubicBezTo>
                  </a:path>
                </a:pathLst>
              </a:custGeom>
              <a:solidFill>
                <a:srgbClr val="FBF4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66" name="Freeform 1114"/>
              <p:cNvSpPr/>
              <p:nvPr/>
            </p:nvSpPr>
            <p:spPr bwMode="auto">
              <a:xfrm>
                <a:off x="6494464" y="2484438"/>
                <a:ext cx="14288" cy="4763"/>
              </a:xfrm>
              <a:custGeom>
                <a:avLst/>
                <a:gdLst>
                  <a:gd name="T0" fmla="*/ 14288 w 8"/>
                  <a:gd name="T1" fmla="*/ 0 h 2"/>
                  <a:gd name="T2" fmla="*/ 0 w 8"/>
                  <a:gd name="T3" fmla="*/ 0 h 2"/>
                  <a:gd name="T4" fmla="*/ 0 w 8"/>
                  <a:gd name="T5" fmla="*/ 4763 h 2"/>
                  <a:gd name="T6" fmla="*/ 14288 w 8"/>
                  <a:gd name="T7" fmla="*/ 4763 h 2"/>
                  <a:gd name="T8" fmla="*/ 14288 w 8"/>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2">
                    <a:moveTo>
                      <a:pt x="8" y="0"/>
                    </a:moveTo>
                    <a:cubicBezTo>
                      <a:pt x="0" y="0"/>
                      <a:pt x="0" y="0"/>
                      <a:pt x="0" y="0"/>
                    </a:cubicBezTo>
                    <a:cubicBezTo>
                      <a:pt x="0" y="2"/>
                      <a:pt x="0" y="2"/>
                      <a:pt x="0" y="2"/>
                    </a:cubicBezTo>
                    <a:cubicBezTo>
                      <a:pt x="8" y="2"/>
                      <a:pt x="8" y="2"/>
                      <a:pt x="8" y="2"/>
                    </a:cubicBezTo>
                    <a:cubicBezTo>
                      <a:pt x="8" y="1"/>
                      <a:pt x="8" y="0"/>
                      <a:pt x="8" y="0"/>
                    </a:cubicBezTo>
                  </a:path>
                </a:pathLst>
              </a:custGeom>
              <a:solidFill>
                <a:srgbClr val="FBF4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67" name="Freeform 1115"/>
              <p:cNvSpPr/>
              <p:nvPr/>
            </p:nvSpPr>
            <p:spPr bwMode="auto">
              <a:xfrm>
                <a:off x="6494464" y="2500313"/>
                <a:ext cx="915988" cy="6350"/>
              </a:xfrm>
              <a:custGeom>
                <a:avLst/>
                <a:gdLst>
                  <a:gd name="T0" fmla="*/ 915988 w 522"/>
                  <a:gd name="T1" fmla="*/ 0 h 3"/>
                  <a:gd name="T2" fmla="*/ 765078 w 522"/>
                  <a:gd name="T3" fmla="*/ 0 h 3"/>
                  <a:gd name="T4" fmla="*/ 765078 w 522"/>
                  <a:gd name="T5" fmla="*/ 0 h 3"/>
                  <a:gd name="T6" fmla="*/ 726473 w 522"/>
                  <a:gd name="T7" fmla="*/ 0 h 3"/>
                  <a:gd name="T8" fmla="*/ 728228 w 522"/>
                  <a:gd name="T9" fmla="*/ 0 h 3"/>
                  <a:gd name="T10" fmla="*/ 682604 w 522"/>
                  <a:gd name="T11" fmla="*/ 0 h 3"/>
                  <a:gd name="T12" fmla="*/ 661547 w 522"/>
                  <a:gd name="T13" fmla="*/ 2117 h 3"/>
                  <a:gd name="T14" fmla="*/ 661547 w 522"/>
                  <a:gd name="T15" fmla="*/ 2117 h 3"/>
                  <a:gd name="T16" fmla="*/ 643999 w 522"/>
                  <a:gd name="T17" fmla="*/ 0 h 3"/>
                  <a:gd name="T18" fmla="*/ 598375 w 522"/>
                  <a:gd name="T19" fmla="*/ 0 h 3"/>
                  <a:gd name="T20" fmla="*/ 598375 w 522"/>
                  <a:gd name="T21" fmla="*/ 2117 h 3"/>
                  <a:gd name="T22" fmla="*/ 561525 w 522"/>
                  <a:gd name="T23" fmla="*/ 2117 h 3"/>
                  <a:gd name="T24" fmla="*/ 561525 w 522"/>
                  <a:gd name="T25" fmla="*/ 0 h 3"/>
                  <a:gd name="T26" fmla="*/ 536958 w 522"/>
                  <a:gd name="T27" fmla="*/ 0 h 3"/>
                  <a:gd name="T28" fmla="*/ 536958 w 522"/>
                  <a:gd name="T29" fmla="*/ 2117 h 3"/>
                  <a:gd name="T30" fmla="*/ 498354 w 522"/>
                  <a:gd name="T31" fmla="*/ 2117 h 3"/>
                  <a:gd name="T32" fmla="*/ 500108 w 522"/>
                  <a:gd name="T33" fmla="*/ 0 h 3"/>
                  <a:gd name="T34" fmla="*/ 461504 w 522"/>
                  <a:gd name="T35" fmla="*/ 0 h 3"/>
                  <a:gd name="T36" fmla="*/ 452730 w 522"/>
                  <a:gd name="T37" fmla="*/ 2117 h 3"/>
                  <a:gd name="T38" fmla="*/ 435182 w 522"/>
                  <a:gd name="T39" fmla="*/ 4233 h 3"/>
                  <a:gd name="T40" fmla="*/ 433427 w 522"/>
                  <a:gd name="T41" fmla="*/ 4233 h 3"/>
                  <a:gd name="T42" fmla="*/ 412370 w 522"/>
                  <a:gd name="T43" fmla="*/ 0 h 3"/>
                  <a:gd name="T44" fmla="*/ 312348 w 522"/>
                  <a:gd name="T45" fmla="*/ 0 h 3"/>
                  <a:gd name="T46" fmla="*/ 312348 w 522"/>
                  <a:gd name="T47" fmla="*/ 0 h 3"/>
                  <a:gd name="T48" fmla="*/ 12283 w 522"/>
                  <a:gd name="T49" fmla="*/ 0 h 3"/>
                  <a:gd name="T50" fmla="*/ 12283 w 522"/>
                  <a:gd name="T51" fmla="*/ 0 h 3"/>
                  <a:gd name="T52" fmla="*/ 0 w 522"/>
                  <a:gd name="T53" fmla="*/ 0 h 3"/>
                  <a:gd name="T54" fmla="*/ 0 w 522"/>
                  <a:gd name="T55" fmla="*/ 6350 h 3"/>
                  <a:gd name="T56" fmla="*/ 915988 w 522"/>
                  <a:gd name="T57" fmla="*/ 6350 h 3"/>
                  <a:gd name="T58" fmla="*/ 915988 w 522"/>
                  <a:gd name="T59" fmla="*/ 0 h 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2" h="3">
                    <a:moveTo>
                      <a:pt x="522" y="0"/>
                    </a:moveTo>
                    <a:cubicBezTo>
                      <a:pt x="436" y="0"/>
                      <a:pt x="436" y="0"/>
                      <a:pt x="436" y="0"/>
                    </a:cubicBezTo>
                    <a:cubicBezTo>
                      <a:pt x="436" y="0"/>
                      <a:pt x="436" y="0"/>
                      <a:pt x="436" y="0"/>
                    </a:cubicBezTo>
                    <a:cubicBezTo>
                      <a:pt x="414" y="0"/>
                      <a:pt x="414" y="0"/>
                      <a:pt x="414" y="0"/>
                    </a:cubicBezTo>
                    <a:cubicBezTo>
                      <a:pt x="415" y="0"/>
                      <a:pt x="415" y="0"/>
                      <a:pt x="415" y="0"/>
                    </a:cubicBezTo>
                    <a:cubicBezTo>
                      <a:pt x="389" y="0"/>
                      <a:pt x="389" y="0"/>
                      <a:pt x="389" y="0"/>
                    </a:cubicBezTo>
                    <a:cubicBezTo>
                      <a:pt x="385" y="1"/>
                      <a:pt x="381" y="1"/>
                      <a:pt x="377" y="1"/>
                    </a:cubicBezTo>
                    <a:cubicBezTo>
                      <a:pt x="377" y="1"/>
                      <a:pt x="377" y="1"/>
                      <a:pt x="377" y="1"/>
                    </a:cubicBezTo>
                    <a:cubicBezTo>
                      <a:pt x="373" y="1"/>
                      <a:pt x="370" y="1"/>
                      <a:pt x="367" y="0"/>
                    </a:cubicBezTo>
                    <a:cubicBezTo>
                      <a:pt x="341" y="0"/>
                      <a:pt x="341" y="0"/>
                      <a:pt x="341" y="0"/>
                    </a:cubicBezTo>
                    <a:cubicBezTo>
                      <a:pt x="341" y="1"/>
                      <a:pt x="341" y="1"/>
                      <a:pt x="341" y="1"/>
                    </a:cubicBezTo>
                    <a:cubicBezTo>
                      <a:pt x="320" y="1"/>
                      <a:pt x="320" y="1"/>
                      <a:pt x="320" y="1"/>
                    </a:cubicBezTo>
                    <a:cubicBezTo>
                      <a:pt x="320" y="0"/>
                      <a:pt x="320" y="0"/>
                      <a:pt x="320" y="0"/>
                    </a:cubicBezTo>
                    <a:cubicBezTo>
                      <a:pt x="306" y="0"/>
                      <a:pt x="306" y="0"/>
                      <a:pt x="306" y="0"/>
                    </a:cubicBezTo>
                    <a:cubicBezTo>
                      <a:pt x="306" y="1"/>
                      <a:pt x="306" y="1"/>
                      <a:pt x="306" y="1"/>
                    </a:cubicBezTo>
                    <a:cubicBezTo>
                      <a:pt x="284" y="1"/>
                      <a:pt x="284" y="1"/>
                      <a:pt x="284" y="1"/>
                    </a:cubicBezTo>
                    <a:cubicBezTo>
                      <a:pt x="285" y="0"/>
                      <a:pt x="285" y="0"/>
                      <a:pt x="285" y="0"/>
                    </a:cubicBezTo>
                    <a:cubicBezTo>
                      <a:pt x="263" y="0"/>
                      <a:pt x="263" y="0"/>
                      <a:pt x="263" y="0"/>
                    </a:cubicBezTo>
                    <a:cubicBezTo>
                      <a:pt x="261" y="0"/>
                      <a:pt x="260" y="1"/>
                      <a:pt x="258" y="1"/>
                    </a:cubicBezTo>
                    <a:cubicBezTo>
                      <a:pt x="255" y="1"/>
                      <a:pt x="251" y="2"/>
                      <a:pt x="248" y="2"/>
                    </a:cubicBezTo>
                    <a:cubicBezTo>
                      <a:pt x="248" y="2"/>
                      <a:pt x="247" y="2"/>
                      <a:pt x="247" y="2"/>
                    </a:cubicBezTo>
                    <a:cubicBezTo>
                      <a:pt x="242" y="2"/>
                      <a:pt x="238" y="1"/>
                      <a:pt x="235" y="0"/>
                    </a:cubicBezTo>
                    <a:cubicBezTo>
                      <a:pt x="178" y="0"/>
                      <a:pt x="178" y="0"/>
                      <a:pt x="178" y="0"/>
                    </a:cubicBezTo>
                    <a:cubicBezTo>
                      <a:pt x="178" y="0"/>
                      <a:pt x="178" y="0"/>
                      <a:pt x="178" y="0"/>
                    </a:cubicBezTo>
                    <a:cubicBezTo>
                      <a:pt x="7" y="0"/>
                      <a:pt x="7" y="0"/>
                      <a:pt x="7" y="0"/>
                    </a:cubicBezTo>
                    <a:cubicBezTo>
                      <a:pt x="7" y="0"/>
                      <a:pt x="7" y="0"/>
                      <a:pt x="7" y="0"/>
                    </a:cubicBezTo>
                    <a:cubicBezTo>
                      <a:pt x="0" y="0"/>
                      <a:pt x="0" y="0"/>
                      <a:pt x="0" y="0"/>
                    </a:cubicBezTo>
                    <a:cubicBezTo>
                      <a:pt x="0" y="3"/>
                      <a:pt x="0" y="3"/>
                      <a:pt x="0" y="3"/>
                    </a:cubicBezTo>
                    <a:cubicBezTo>
                      <a:pt x="522" y="3"/>
                      <a:pt x="522" y="3"/>
                      <a:pt x="522" y="3"/>
                    </a:cubicBezTo>
                    <a:cubicBezTo>
                      <a:pt x="522" y="0"/>
                      <a:pt x="522" y="0"/>
                      <a:pt x="522" y="0"/>
                    </a:cubicBezTo>
                  </a:path>
                </a:pathLst>
              </a:custGeom>
              <a:solidFill>
                <a:srgbClr val="A9986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68" name="Freeform 1116"/>
              <p:cNvSpPr/>
              <p:nvPr/>
            </p:nvSpPr>
            <p:spPr bwMode="auto">
              <a:xfrm>
                <a:off x="6808789" y="2728913"/>
                <a:ext cx="22225" cy="269875"/>
              </a:xfrm>
              <a:custGeom>
                <a:avLst/>
                <a:gdLst>
                  <a:gd name="T0" fmla="*/ 0 w 13"/>
                  <a:gd name="T1" fmla="*/ 0 h 154"/>
                  <a:gd name="T2" fmla="*/ 0 w 13"/>
                  <a:gd name="T3" fmla="*/ 269875 h 154"/>
                  <a:gd name="T4" fmla="*/ 22225 w 13"/>
                  <a:gd name="T5" fmla="*/ 269875 h 154"/>
                  <a:gd name="T6" fmla="*/ 17096 w 13"/>
                  <a:gd name="T7" fmla="*/ 269875 h 154"/>
                  <a:gd name="T8" fmla="*/ 17096 w 13"/>
                  <a:gd name="T9" fmla="*/ 0 h 154"/>
                  <a:gd name="T10" fmla="*/ 8548 w 13"/>
                  <a:gd name="T11" fmla="*/ 0 h 154"/>
                  <a:gd name="T12" fmla="*/ 0 w 13"/>
                  <a:gd name="T13" fmla="*/ 0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54">
                    <a:moveTo>
                      <a:pt x="0" y="0"/>
                    </a:moveTo>
                    <a:cubicBezTo>
                      <a:pt x="0" y="154"/>
                      <a:pt x="0" y="154"/>
                      <a:pt x="0" y="154"/>
                    </a:cubicBezTo>
                    <a:cubicBezTo>
                      <a:pt x="13" y="154"/>
                      <a:pt x="13" y="154"/>
                      <a:pt x="13" y="154"/>
                    </a:cubicBezTo>
                    <a:cubicBezTo>
                      <a:pt x="10" y="154"/>
                      <a:pt x="10" y="154"/>
                      <a:pt x="10" y="154"/>
                    </a:cubicBezTo>
                    <a:cubicBezTo>
                      <a:pt x="10" y="0"/>
                      <a:pt x="10" y="0"/>
                      <a:pt x="10" y="0"/>
                    </a:cubicBezTo>
                    <a:cubicBezTo>
                      <a:pt x="5" y="0"/>
                      <a:pt x="5" y="0"/>
                      <a:pt x="5" y="0"/>
                    </a:cubicBezTo>
                    <a:cubicBezTo>
                      <a:pt x="3" y="0"/>
                      <a:pt x="2" y="0"/>
                      <a:pt x="0" y="0"/>
                    </a:cubicBezTo>
                  </a:path>
                </a:pathLst>
              </a:custGeom>
              <a:solidFill>
                <a:srgbClr val="F9ED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69" name="Freeform 1117"/>
              <p:cNvSpPr/>
              <p:nvPr/>
            </p:nvSpPr>
            <p:spPr bwMode="auto">
              <a:xfrm>
                <a:off x="7366001" y="2728913"/>
                <a:ext cx="15875" cy="269875"/>
              </a:xfrm>
              <a:custGeom>
                <a:avLst/>
                <a:gdLst>
                  <a:gd name="T0" fmla="*/ 15875 w 10"/>
                  <a:gd name="T1" fmla="*/ 0 h 170"/>
                  <a:gd name="T2" fmla="*/ 7938 w 10"/>
                  <a:gd name="T3" fmla="*/ 0 h 170"/>
                  <a:gd name="T4" fmla="*/ 7938 w 10"/>
                  <a:gd name="T5" fmla="*/ 269875 h 170"/>
                  <a:gd name="T6" fmla="*/ 0 w 10"/>
                  <a:gd name="T7" fmla="*/ 269875 h 170"/>
                  <a:gd name="T8" fmla="*/ 15875 w 10"/>
                  <a:gd name="T9" fmla="*/ 269875 h 170"/>
                  <a:gd name="T10" fmla="*/ 15875 w 10"/>
                  <a:gd name="T11" fmla="*/ 0 h 1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170">
                    <a:moveTo>
                      <a:pt x="10" y="0"/>
                    </a:moveTo>
                    <a:lnTo>
                      <a:pt x="5" y="0"/>
                    </a:lnTo>
                    <a:lnTo>
                      <a:pt x="5" y="170"/>
                    </a:lnTo>
                    <a:lnTo>
                      <a:pt x="0" y="170"/>
                    </a:lnTo>
                    <a:lnTo>
                      <a:pt x="10" y="170"/>
                    </a:lnTo>
                    <a:lnTo>
                      <a:pt x="10" y="0"/>
                    </a:lnTo>
                    <a:close/>
                  </a:path>
                </a:pathLst>
              </a:custGeom>
              <a:solidFill>
                <a:srgbClr val="D9C48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70" name="Freeform 1118"/>
              <p:cNvSpPr/>
              <p:nvPr/>
            </p:nvSpPr>
            <p:spPr bwMode="auto">
              <a:xfrm>
                <a:off x="7366001" y="2728913"/>
                <a:ext cx="15875" cy="269875"/>
              </a:xfrm>
              <a:custGeom>
                <a:avLst/>
                <a:gdLst>
                  <a:gd name="T0" fmla="*/ 15875 w 10"/>
                  <a:gd name="T1" fmla="*/ 0 h 170"/>
                  <a:gd name="T2" fmla="*/ 7938 w 10"/>
                  <a:gd name="T3" fmla="*/ 0 h 170"/>
                  <a:gd name="T4" fmla="*/ 7938 w 10"/>
                  <a:gd name="T5" fmla="*/ 269875 h 170"/>
                  <a:gd name="T6" fmla="*/ 0 w 10"/>
                  <a:gd name="T7" fmla="*/ 269875 h 170"/>
                  <a:gd name="T8" fmla="*/ 15875 w 10"/>
                  <a:gd name="T9" fmla="*/ 269875 h 170"/>
                  <a:gd name="T10" fmla="*/ 15875 w 10"/>
                  <a:gd name="T11" fmla="*/ 0 h 1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170">
                    <a:moveTo>
                      <a:pt x="10" y="0"/>
                    </a:moveTo>
                    <a:lnTo>
                      <a:pt x="5" y="0"/>
                    </a:lnTo>
                    <a:lnTo>
                      <a:pt x="5" y="170"/>
                    </a:lnTo>
                    <a:lnTo>
                      <a:pt x="0" y="170"/>
                    </a:lnTo>
                    <a:lnTo>
                      <a:pt x="10" y="17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71" name="Freeform 1119"/>
              <p:cNvSpPr/>
              <p:nvPr/>
            </p:nvSpPr>
            <p:spPr bwMode="auto">
              <a:xfrm>
                <a:off x="6507164" y="2339976"/>
                <a:ext cx="300038" cy="160338"/>
              </a:xfrm>
              <a:custGeom>
                <a:avLst/>
                <a:gdLst>
                  <a:gd name="T0" fmla="*/ 300038 w 171"/>
                  <a:gd name="T1" fmla="*/ 160338 h 92"/>
                  <a:gd name="T2" fmla="*/ 150896 w 171"/>
                  <a:gd name="T3" fmla="*/ 0 h 92"/>
                  <a:gd name="T4" fmla="*/ 0 w 171"/>
                  <a:gd name="T5" fmla="*/ 160338 h 92"/>
                  <a:gd name="T6" fmla="*/ 300038 w 171"/>
                  <a:gd name="T7" fmla="*/ 160338 h 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92">
                    <a:moveTo>
                      <a:pt x="171" y="92"/>
                    </a:moveTo>
                    <a:cubicBezTo>
                      <a:pt x="171" y="41"/>
                      <a:pt x="133" y="0"/>
                      <a:pt x="86" y="0"/>
                    </a:cubicBezTo>
                    <a:cubicBezTo>
                      <a:pt x="39" y="0"/>
                      <a:pt x="0" y="41"/>
                      <a:pt x="0" y="92"/>
                    </a:cubicBezTo>
                    <a:cubicBezTo>
                      <a:pt x="171" y="92"/>
                      <a:pt x="171" y="92"/>
                      <a:pt x="171" y="92"/>
                    </a:cubicBezTo>
                  </a:path>
                </a:pathLst>
              </a:custGeom>
              <a:solidFill>
                <a:srgbClr val="F2DA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72" name="Freeform 1120"/>
              <p:cNvSpPr>
                <a:spLocks noEditPoints="1"/>
              </p:cNvSpPr>
              <p:nvPr/>
            </p:nvSpPr>
            <p:spPr bwMode="auto">
              <a:xfrm>
                <a:off x="6519864" y="2365376"/>
                <a:ext cx="276225" cy="134938"/>
              </a:xfrm>
              <a:custGeom>
                <a:avLst/>
                <a:gdLst>
                  <a:gd name="T0" fmla="*/ 8741 w 158"/>
                  <a:gd name="T1" fmla="*/ 134938 h 77"/>
                  <a:gd name="T2" fmla="*/ 8741 w 158"/>
                  <a:gd name="T3" fmla="*/ 129681 h 77"/>
                  <a:gd name="T4" fmla="*/ 138113 w 158"/>
                  <a:gd name="T5" fmla="*/ 7010 h 77"/>
                  <a:gd name="T6" fmla="*/ 267484 w 158"/>
                  <a:gd name="T7" fmla="*/ 129681 h 77"/>
                  <a:gd name="T8" fmla="*/ 267484 w 158"/>
                  <a:gd name="T9" fmla="*/ 134938 h 77"/>
                  <a:gd name="T10" fmla="*/ 138113 w 158"/>
                  <a:gd name="T11" fmla="*/ 12267 h 77"/>
                  <a:gd name="T12" fmla="*/ 8741 w 158"/>
                  <a:gd name="T13" fmla="*/ 134938 h 77"/>
                  <a:gd name="T14" fmla="*/ 138113 w 158"/>
                  <a:gd name="T15" fmla="*/ 0 h 77"/>
                  <a:gd name="T16" fmla="*/ 0 w 158"/>
                  <a:gd name="T17" fmla="*/ 134938 h 77"/>
                  <a:gd name="T18" fmla="*/ 8741 w 158"/>
                  <a:gd name="T19" fmla="*/ 134938 h 77"/>
                  <a:gd name="T20" fmla="*/ 138113 w 158"/>
                  <a:gd name="T21" fmla="*/ 12267 h 77"/>
                  <a:gd name="T22" fmla="*/ 267484 w 158"/>
                  <a:gd name="T23" fmla="*/ 134938 h 77"/>
                  <a:gd name="T24" fmla="*/ 276225 w 158"/>
                  <a:gd name="T25" fmla="*/ 134938 h 77"/>
                  <a:gd name="T26" fmla="*/ 138113 w 158"/>
                  <a:gd name="T27" fmla="*/ 0 h 7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8" h="77">
                    <a:moveTo>
                      <a:pt x="5" y="77"/>
                    </a:moveTo>
                    <a:cubicBezTo>
                      <a:pt x="5" y="74"/>
                      <a:pt x="5" y="74"/>
                      <a:pt x="5" y="74"/>
                    </a:cubicBezTo>
                    <a:cubicBezTo>
                      <a:pt x="7" y="35"/>
                      <a:pt x="40" y="4"/>
                      <a:pt x="79" y="4"/>
                    </a:cubicBezTo>
                    <a:cubicBezTo>
                      <a:pt x="118" y="4"/>
                      <a:pt x="151" y="35"/>
                      <a:pt x="153" y="74"/>
                    </a:cubicBezTo>
                    <a:cubicBezTo>
                      <a:pt x="153" y="77"/>
                      <a:pt x="153" y="77"/>
                      <a:pt x="153" y="77"/>
                    </a:cubicBezTo>
                    <a:cubicBezTo>
                      <a:pt x="151" y="38"/>
                      <a:pt x="118" y="7"/>
                      <a:pt x="79" y="7"/>
                    </a:cubicBezTo>
                    <a:cubicBezTo>
                      <a:pt x="40" y="7"/>
                      <a:pt x="7" y="38"/>
                      <a:pt x="5" y="77"/>
                    </a:cubicBezTo>
                    <a:moveTo>
                      <a:pt x="79" y="0"/>
                    </a:moveTo>
                    <a:cubicBezTo>
                      <a:pt x="35" y="0"/>
                      <a:pt x="0" y="34"/>
                      <a:pt x="0" y="77"/>
                    </a:cubicBezTo>
                    <a:cubicBezTo>
                      <a:pt x="5" y="77"/>
                      <a:pt x="5" y="77"/>
                      <a:pt x="5" y="77"/>
                    </a:cubicBezTo>
                    <a:cubicBezTo>
                      <a:pt x="7" y="38"/>
                      <a:pt x="40" y="7"/>
                      <a:pt x="79" y="7"/>
                    </a:cubicBezTo>
                    <a:cubicBezTo>
                      <a:pt x="118" y="7"/>
                      <a:pt x="151" y="38"/>
                      <a:pt x="153" y="77"/>
                    </a:cubicBezTo>
                    <a:cubicBezTo>
                      <a:pt x="158" y="77"/>
                      <a:pt x="158" y="77"/>
                      <a:pt x="158" y="77"/>
                    </a:cubicBezTo>
                    <a:cubicBezTo>
                      <a:pt x="158" y="34"/>
                      <a:pt x="123" y="0"/>
                      <a:pt x="79" y="0"/>
                    </a:cubicBezTo>
                  </a:path>
                </a:pathLst>
              </a:custGeom>
              <a:solidFill>
                <a:srgbClr val="D9C48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73" name="Freeform 1121"/>
              <p:cNvSpPr/>
              <p:nvPr/>
            </p:nvSpPr>
            <p:spPr bwMode="auto">
              <a:xfrm>
                <a:off x="6527801" y="2373313"/>
                <a:ext cx="260350" cy="127000"/>
              </a:xfrm>
              <a:custGeom>
                <a:avLst/>
                <a:gdLst>
                  <a:gd name="T0" fmla="*/ 130175 w 148"/>
                  <a:gd name="T1" fmla="*/ 0 h 73"/>
                  <a:gd name="T2" fmla="*/ 0 w 148"/>
                  <a:gd name="T3" fmla="*/ 121781 h 73"/>
                  <a:gd name="T4" fmla="*/ 0 w 148"/>
                  <a:gd name="T5" fmla="*/ 127000 h 73"/>
                  <a:gd name="T6" fmla="*/ 130175 w 148"/>
                  <a:gd name="T7" fmla="*/ 5219 h 73"/>
                  <a:gd name="T8" fmla="*/ 260350 w 148"/>
                  <a:gd name="T9" fmla="*/ 127000 h 73"/>
                  <a:gd name="T10" fmla="*/ 260350 w 148"/>
                  <a:gd name="T11" fmla="*/ 121781 h 73"/>
                  <a:gd name="T12" fmla="*/ 130175 w 148"/>
                  <a:gd name="T13" fmla="*/ 0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73">
                    <a:moveTo>
                      <a:pt x="74" y="0"/>
                    </a:moveTo>
                    <a:cubicBezTo>
                      <a:pt x="35" y="0"/>
                      <a:pt x="2" y="31"/>
                      <a:pt x="0" y="70"/>
                    </a:cubicBezTo>
                    <a:cubicBezTo>
                      <a:pt x="0" y="73"/>
                      <a:pt x="0" y="73"/>
                      <a:pt x="0" y="73"/>
                    </a:cubicBezTo>
                    <a:cubicBezTo>
                      <a:pt x="2" y="34"/>
                      <a:pt x="35" y="3"/>
                      <a:pt x="74" y="3"/>
                    </a:cubicBezTo>
                    <a:cubicBezTo>
                      <a:pt x="113" y="3"/>
                      <a:pt x="146" y="34"/>
                      <a:pt x="148" y="73"/>
                    </a:cubicBezTo>
                    <a:cubicBezTo>
                      <a:pt x="148" y="70"/>
                      <a:pt x="148" y="70"/>
                      <a:pt x="148" y="70"/>
                    </a:cubicBezTo>
                    <a:cubicBezTo>
                      <a:pt x="146" y="31"/>
                      <a:pt x="113" y="0"/>
                      <a:pt x="74" y="0"/>
                    </a:cubicBezTo>
                  </a:path>
                </a:pathLst>
              </a:custGeom>
              <a:solidFill>
                <a:srgbClr val="C3B0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74" name="Freeform 1122"/>
              <p:cNvSpPr/>
              <p:nvPr/>
            </p:nvSpPr>
            <p:spPr bwMode="auto">
              <a:xfrm>
                <a:off x="6564314" y="2400301"/>
                <a:ext cx="184150" cy="92075"/>
              </a:xfrm>
              <a:custGeom>
                <a:avLst/>
                <a:gdLst>
                  <a:gd name="T0" fmla="*/ 184150 w 105"/>
                  <a:gd name="T1" fmla="*/ 92075 h 52"/>
                  <a:gd name="T2" fmla="*/ 91198 w 105"/>
                  <a:gd name="T3" fmla="*/ 0 h 52"/>
                  <a:gd name="T4" fmla="*/ 0 w 105"/>
                  <a:gd name="T5" fmla="*/ 92075 h 52"/>
                  <a:gd name="T6" fmla="*/ 184150 w 105"/>
                  <a:gd name="T7" fmla="*/ 92075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 h="52">
                    <a:moveTo>
                      <a:pt x="105" y="52"/>
                    </a:moveTo>
                    <a:cubicBezTo>
                      <a:pt x="105" y="23"/>
                      <a:pt x="82" y="0"/>
                      <a:pt x="52" y="0"/>
                    </a:cubicBezTo>
                    <a:cubicBezTo>
                      <a:pt x="23" y="0"/>
                      <a:pt x="0" y="23"/>
                      <a:pt x="0" y="52"/>
                    </a:cubicBezTo>
                    <a:cubicBezTo>
                      <a:pt x="105" y="52"/>
                      <a:pt x="105" y="52"/>
                      <a:pt x="105" y="5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75" name="Freeform 1123"/>
              <p:cNvSpPr/>
              <p:nvPr/>
            </p:nvSpPr>
            <p:spPr bwMode="auto">
              <a:xfrm>
                <a:off x="6564314" y="2400301"/>
                <a:ext cx="184150" cy="92075"/>
              </a:xfrm>
              <a:custGeom>
                <a:avLst/>
                <a:gdLst>
                  <a:gd name="T0" fmla="*/ 91198 w 105"/>
                  <a:gd name="T1" fmla="*/ 0 h 52"/>
                  <a:gd name="T2" fmla="*/ 0 w 105"/>
                  <a:gd name="T3" fmla="*/ 92075 h 52"/>
                  <a:gd name="T4" fmla="*/ 0 w 105"/>
                  <a:gd name="T5" fmla="*/ 92075 h 52"/>
                  <a:gd name="T6" fmla="*/ 91198 w 105"/>
                  <a:gd name="T7" fmla="*/ 3541 h 52"/>
                  <a:gd name="T8" fmla="*/ 184150 w 105"/>
                  <a:gd name="T9" fmla="*/ 92075 h 52"/>
                  <a:gd name="T10" fmla="*/ 184150 w 105"/>
                  <a:gd name="T11" fmla="*/ 92075 h 52"/>
                  <a:gd name="T12" fmla="*/ 91198 w 105"/>
                  <a:gd name="T13" fmla="*/ 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52">
                    <a:moveTo>
                      <a:pt x="52" y="0"/>
                    </a:moveTo>
                    <a:cubicBezTo>
                      <a:pt x="23" y="0"/>
                      <a:pt x="0" y="23"/>
                      <a:pt x="0" y="52"/>
                    </a:cubicBezTo>
                    <a:cubicBezTo>
                      <a:pt x="0" y="52"/>
                      <a:pt x="0" y="52"/>
                      <a:pt x="0" y="52"/>
                    </a:cubicBezTo>
                    <a:cubicBezTo>
                      <a:pt x="1" y="24"/>
                      <a:pt x="24" y="2"/>
                      <a:pt x="52" y="2"/>
                    </a:cubicBezTo>
                    <a:cubicBezTo>
                      <a:pt x="81" y="2"/>
                      <a:pt x="104" y="24"/>
                      <a:pt x="105" y="52"/>
                    </a:cubicBezTo>
                    <a:cubicBezTo>
                      <a:pt x="105" y="52"/>
                      <a:pt x="105" y="52"/>
                      <a:pt x="105" y="52"/>
                    </a:cubicBezTo>
                    <a:cubicBezTo>
                      <a:pt x="105" y="23"/>
                      <a:pt x="82" y="0"/>
                      <a:pt x="52" y="0"/>
                    </a:cubicBezTo>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76" name="Freeform 1124"/>
              <p:cNvSpPr/>
              <p:nvPr/>
            </p:nvSpPr>
            <p:spPr bwMode="auto">
              <a:xfrm>
                <a:off x="6592889" y="2420938"/>
                <a:ext cx="130175" cy="52388"/>
              </a:xfrm>
              <a:custGeom>
                <a:avLst/>
                <a:gdLst>
                  <a:gd name="T0" fmla="*/ 130175 w 74"/>
                  <a:gd name="T1" fmla="*/ 52388 h 30"/>
                  <a:gd name="T2" fmla="*/ 65088 w 74"/>
                  <a:gd name="T3" fmla="*/ 0 h 30"/>
                  <a:gd name="T4" fmla="*/ 0 w 74"/>
                  <a:gd name="T5" fmla="*/ 52388 h 30"/>
                  <a:gd name="T6" fmla="*/ 130175 w 74"/>
                  <a:gd name="T7" fmla="*/ 52388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 h="30">
                    <a:moveTo>
                      <a:pt x="74" y="30"/>
                    </a:moveTo>
                    <a:cubicBezTo>
                      <a:pt x="74" y="14"/>
                      <a:pt x="58" y="0"/>
                      <a:pt x="37" y="0"/>
                    </a:cubicBezTo>
                    <a:cubicBezTo>
                      <a:pt x="17" y="0"/>
                      <a:pt x="0" y="14"/>
                      <a:pt x="0" y="30"/>
                    </a:cubicBezTo>
                    <a:cubicBezTo>
                      <a:pt x="74" y="30"/>
                      <a:pt x="74" y="30"/>
                      <a:pt x="74" y="30"/>
                    </a:cubicBezTo>
                  </a:path>
                </a:pathLst>
              </a:custGeom>
              <a:solidFill>
                <a:srgbClr val="9CC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77" name="Freeform 1125"/>
              <p:cNvSpPr/>
              <p:nvPr/>
            </p:nvSpPr>
            <p:spPr bwMode="auto">
              <a:xfrm>
                <a:off x="6592889" y="2420938"/>
                <a:ext cx="130175" cy="52388"/>
              </a:xfrm>
              <a:custGeom>
                <a:avLst/>
                <a:gdLst>
                  <a:gd name="T0" fmla="*/ 65088 w 74"/>
                  <a:gd name="T1" fmla="*/ 0 h 30"/>
                  <a:gd name="T2" fmla="*/ 0 w 74"/>
                  <a:gd name="T3" fmla="*/ 52388 h 30"/>
                  <a:gd name="T4" fmla="*/ 0 w 74"/>
                  <a:gd name="T5" fmla="*/ 52388 h 30"/>
                  <a:gd name="T6" fmla="*/ 65088 w 74"/>
                  <a:gd name="T7" fmla="*/ 5239 h 30"/>
                  <a:gd name="T8" fmla="*/ 130175 w 74"/>
                  <a:gd name="T9" fmla="*/ 52388 h 30"/>
                  <a:gd name="T10" fmla="*/ 130175 w 74"/>
                  <a:gd name="T11" fmla="*/ 52388 h 30"/>
                  <a:gd name="T12" fmla="*/ 65088 w 74"/>
                  <a:gd name="T13" fmla="*/ 0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30">
                    <a:moveTo>
                      <a:pt x="37" y="0"/>
                    </a:moveTo>
                    <a:cubicBezTo>
                      <a:pt x="17" y="0"/>
                      <a:pt x="0" y="14"/>
                      <a:pt x="0" y="30"/>
                    </a:cubicBezTo>
                    <a:cubicBezTo>
                      <a:pt x="0" y="30"/>
                      <a:pt x="0" y="30"/>
                      <a:pt x="0" y="30"/>
                    </a:cubicBezTo>
                    <a:cubicBezTo>
                      <a:pt x="2" y="15"/>
                      <a:pt x="18" y="3"/>
                      <a:pt x="37" y="3"/>
                    </a:cubicBezTo>
                    <a:cubicBezTo>
                      <a:pt x="56" y="3"/>
                      <a:pt x="72" y="15"/>
                      <a:pt x="74" y="30"/>
                    </a:cubicBezTo>
                    <a:cubicBezTo>
                      <a:pt x="74" y="30"/>
                      <a:pt x="74" y="30"/>
                      <a:pt x="74" y="30"/>
                    </a:cubicBezTo>
                    <a:cubicBezTo>
                      <a:pt x="74" y="14"/>
                      <a:pt x="58" y="0"/>
                      <a:pt x="37" y="0"/>
                    </a:cubicBezTo>
                  </a:path>
                </a:pathLst>
              </a:custGeom>
              <a:solidFill>
                <a:srgbClr val="7DA6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78" name="Rectangle 1126"/>
              <p:cNvSpPr>
                <a:spLocks noChangeArrowheads="1"/>
              </p:cNvSpPr>
              <p:nvPr/>
            </p:nvSpPr>
            <p:spPr bwMode="auto">
              <a:xfrm>
                <a:off x="6826251" y="2643188"/>
                <a:ext cx="547688" cy="355600"/>
              </a:xfrm>
              <a:prstGeom prst="rect">
                <a:avLst/>
              </a:prstGeom>
              <a:solidFill>
                <a:srgbClr val="F2DA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79" name="Rectangle 1127"/>
              <p:cNvSpPr>
                <a:spLocks noChangeArrowheads="1"/>
              </p:cNvSpPr>
              <p:nvPr/>
            </p:nvSpPr>
            <p:spPr bwMode="auto">
              <a:xfrm>
                <a:off x="6826251" y="2643188"/>
                <a:ext cx="5476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80" name="Freeform 1128"/>
              <p:cNvSpPr>
                <a:spLocks noEditPoints="1"/>
              </p:cNvSpPr>
              <p:nvPr/>
            </p:nvSpPr>
            <p:spPr bwMode="auto">
              <a:xfrm>
                <a:off x="7123114" y="2400301"/>
                <a:ext cx="146050" cy="84138"/>
              </a:xfrm>
              <a:custGeom>
                <a:avLst/>
                <a:gdLst>
                  <a:gd name="T0" fmla="*/ 49270 w 83"/>
                  <a:gd name="T1" fmla="*/ 77127 h 48"/>
                  <a:gd name="T2" fmla="*/ 42231 w 83"/>
                  <a:gd name="T3" fmla="*/ 73621 h 48"/>
                  <a:gd name="T4" fmla="*/ 40472 w 83"/>
                  <a:gd name="T5" fmla="*/ 70115 h 48"/>
                  <a:gd name="T6" fmla="*/ 80943 w 83"/>
                  <a:gd name="T7" fmla="*/ 10517 h 48"/>
                  <a:gd name="T8" fmla="*/ 84463 w 83"/>
                  <a:gd name="T9" fmla="*/ 7012 h 48"/>
                  <a:gd name="T10" fmla="*/ 95020 w 83"/>
                  <a:gd name="T11" fmla="*/ 5259 h 48"/>
                  <a:gd name="T12" fmla="*/ 95020 w 83"/>
                  <a:gd name="T13" fmla="*/ 5259 h 48"/>
                  <a:gd name="T14" fmla="*/ 102059 w 83"/>
                  <a:gd name="T15" fmla="*/ 7012 h 48"/>
                  <a:gd name="T16" fmla="*/ 103819 w 83"/>
                  <a:gd name="T17" fmla="*/ 10517 h 48"/>
                  <a:gd name="T18" fmla="*/ 63347 w 83"/>
                  <a:gd name="T19" fmla="*/ 70115 h 48"/>
                  <a:gd name="T20" fmla="*/ 59828 w 83"/>
                  <a:gd name="T21" fmla="*/ 73621 h 48"/>
                  <a:gd name="T22" fmla="*/ 49270 w 83"/>
                  <a:gd name="T23" fmla="*/ 77127 h 48"/>
                  <a:gd name="T24" fmla="*/ 49270 w 83"/>
                  <a:gd name="T25" fmla="*/ 77127 h 48"/>
                  <a:gd name="T26" fmla="*/ 146050 w 83"/>
                  <a:gd name="T27" fmla="*/ 0 h 48"/>
                  <a:gd name="T28" fmla="*/ 52789 w 83"/>
                  <a:gd name="T29" fmla="*/ 0 h 48"/>
                  <a:gd name="T30" fmla="*/ 43991 w 83"/>
                  <a:gd name="T31" fmla="*/ 10517 h 48"/>
                  <a:gd name="T32" fmla="*/ 3519 w 83"/>
                  <a:gd name="T33" fmla="*/ 71868 h 48"/>
                  <a:gd name="T34" fmla="*/ 0 w 83"/>
                  <a:gd name="T35" fmla="*/ 84138 h 48"/>
                  <a:gd name="T36" fmla="*/ 89742 w 83"/>
                  <a:gd name="T37" fmla="*/ 84138 h 48"/>
                  <a:gd name="T38" fmla="*/ 102059 w 83"/>
                  <a:gd name="T39" fmla="*/ 70115 h 48"/>
                  <a:gd name="T40" fmla="*/ 140771 w 83"/>
                  <a:gd name="T41" fmla="*/ 10517 h 48"/>
                  <a:gd name="T42" fmla="*/ 146050 w 83"/>
                  <a:gd name="T43" fmla="*/ 0 h 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48">
                    <a:moveTo>
                      <a:pt x="28" y="44"/>
                    </a:moveTo>
                    <a:cubicBezTo>
                      <a:pt x="26" y="44"/>
                      <a:pt x="25" y="43"/>
                      <a:pt x="24" y="42"/>
                    </a:cubicBezTo>
                    <a:cubicBezTo>
                      <a:pt x="23" y="41"/>
                      <a:pt x="23" y="41"/>
                      <a:pt x="23" y="40"/>
                    </a:cubicBezTo>
                    <a:cubicBezTo>
                      <a:pt x="46" y="6"/>
                      <a:pt x="46" y="6"/>
                      <a:pt x="46" y="6"/>
                    </a:cubicBezTo>
                    <a:cubicBezTo>
                      <a:pt x="46" y="6"/>
                      <a:pt x="46" y="5"/>
                      <a:pt x="48" y="4"/>
                    </a:cubicBezTo>
                    <a:cubicBezTo>
                      <a:pt x="50" y="3"/>
                      <a:pt x="52" y="3"/>
                      <a:pt x="54" y="3"/>
                    </a:cubicBezTo>
                    <a:cubicBezTo>
                      <a:pt x="54" y="3"/>
                      <a:pt x="54" y="3"/>
                      <a:pt x="54" y="3"/>
                    </a:cubicBezTo>
                    <a:cubicBezTo>
                      <a:pt x="56" y="3"/>
                      <a:pt x="58" y="3"/>
                      <a:pt x="58" y="4"/>
                    </a:cubicBezTo>
                    <a:cubicBezTo>
                      <a:pt x="59" y="5"/>
                      <a:pt x="59" y="5"/>
                      <a:pt x="59" y="6"/>
                    </a:cubicBezTo>
                    <a:cubicBezTo>
                      <a:pt x="36" y="40"/>
                      <a:pt x="36" y="40"/>
                      <a:pt x="36" y="40"/>
                    </a:cubicBezTo>
                    <a:cubicBezTo>
                      <a:pt x="36" y="41"/>
                      <a:pt x="36" y="41"/>
                      <a:pt x="34" y="42"/>
                    </a:cubicBezTo>
                    <a:cubicBezTo>
                      <a:pt x="32" y="43"/>
                      <a:pt x="30" y="43"/>
                      <a:pt x="28" y="44"/>
                    </a:cubicBezTo>
                    <a:cubicBezTo>
                      <a:pt x="28" y="44"/>
                      <a:pt x="28" y="44"/>
                      <a:pt x="28" y="44"/>
                    </a:cubicBezTo>
                    <a:moveTo>
                      <a:pt x="83" y="0"/>
                    </a:moveTo>
                    <a:cubicBezTo>
                      <a:pt x="30" y="0"/>
                      <a:pt x="30" y="0"/>
                      <a:pt x="30" y="0"/>
                    </a:cubicBezTo>
                    <a:cubicBezTo>
                      <a:pt x="28" y="2"/>
                      <a:pt x="26" y="4"/>
                      <a:pt x="25" y="6"/>
                    </a:cubicBezTo>
                    <a:cubicBezTo>
                      <a:pt x="2" y="41"/>
                      <a:pt x="2" y="41"/>
                      <a:pt x="2" y="41"/>
                    </a:cubicBezTo>
                    <a:cubicBezTo>
                      <a:pt x="1" y="43"/>
                      <a:pt x="0" y="46"/>
                      <a:pt x="0" y="48"/>
                    </a:cubicBezTo>
                    <a:cubicBezTo>
                      <a:pt x="51" y="48"/>
                      <a:pt x="51" y="48"/>
                      <a:pt x="51" y="48"/>
                    </a:cubicBezTo>
                    <a:cubicBezTo>
                      <a:pt x="54" y="46"/>
                      <a:pt x="57" y="43"/>
                      <a:pt x="58" y="40"/>
                    </a:cubicBezTo>
                    <a:cubicBezTo>
                      <a:pt x="80" y="6"/>
                      <a:pt x="80" y="6"/>
                      <a:pt x="80" y="6"/>
                    </a:cubicBezTo>
                    <a:cubicBezTo>
                      <a:pt x="82" y="4"/>
                      <a:pt x="82" y="2"/>
                      <a:pt x="83" y="0"/>
                    </a:cubicBezTo>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81" name="Freeform 1129"/>
              <p:cNvSpPr/>
              <p:nvPr/>
            </p:nvSpPr>
            <p:spPr bwMode="auto">
              <a:xfrm>
                <a:off x="7181851" y="2379663"/>
                <a:ext cx="84138" cy="15875"/>
              </a:xfrm>
              <a:custGeom>
                <a:avLst/>
                <a:gdLst>
                  <a:gd name="T0" fmla="*/ 52586 w 48"/>
                  <a:gd name="T1" fmla="*/ 0 h 9"/>
                  <a:gd name="T2" fmla="*/ 52586 w 48"/>
                  <a:gd name="T3" fmla="*/ 0 h 9"/>
                  <a:gd name="T4" fmla="*/ 12270 w 48"/>
                  <a:gd name="T5" fmla="*/ 8819 h 9"/>
                  <a:gd name="T6" fmla="*/ 0 w 48"/>
                  <a:gd name="T7" fmla="*/ 15875 h 9"/>
                  <a:gd name="T8" fmla="*/ 84138 w 48"/>
                  <a:gd name="T9" fmla="*/ 15875 h 9"/>
                  <a:gd name="T10" fmla="*/ 80632 w 48"/>
                  <a:gd name="T11" fmla="*/ 8819 h 9"/>
                  <a:gd name="T12" fmla="*/ 52586 w 48"/>
                  <a:gd name="T13" fmla="*/ 0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9">
                    <a:moveTo>
                      <a:pt x="30" y="0"/>
                    </a:moveTo>
                    <a:cubicBezTo>
                      <a:pt x="30" y="0"/>
                      <a:pt x="30" y="0"/>
                      <a:pt x="30" y="0"/>
                    </a:cubicBezTo>
                    <a:cubicBezTo>
                      <a:pt x="22" y="1"/>
                      <a:pt x="15" y="2"/>
                      <a:pt x="7" y="5"/>
                    </a:cubicBezTo>
                    <a:cubicBezTo>
                      <a:pt x="5" y="7"/>
                      <a:pt x="2" y="8"/>
                      <a:pt x="0" y="9"/>
                    </a:cubicBezTo>
                    <a:cubicBezTo>
                      <a:pt x="48" y="9"/>
                      <a:pt x="48" y="9"/>
                      <a:pt x="48" y="9"/>
                    </a:cubicBezTo>
                    <a:cubicBezTo>
                      <a:pt x="48" y="8"/>
                      <a:pt x="47" y="6"/>
                      <a:pt x="46" y="5"/>
                    </a:cubicBezTo>
                    <a:cubicBezTo>
                      <a:pt x="43" y="2"/>
                      <a:pt x="37" y="0"/>
                      <a:pt x="30" y="0"/>
                    </a:cubicBezTo>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82" name="Freeform 1130"/>
              <p:cNvSpPr/>
              <p:nvPr/>
            </p:nvSpPr>
            <p:spPr bwMode="auto">
              <a:xfrm>
                <a:off x="7175501" y="2395538"/>
                <a:ext cx="93663" cy="4763"/>
              </a:xfrm>
              <a:custGeom>
                <a:avLst/>
                <a:gdLst>
                  <a:gd name="T0" fmla="*/ 91896 w 53"/>
                  <a:gd name="T1" fmla="*/ 0 h 3"/>
                  <a:gd name="T2" fmla="*/ 7069 w 53"/>
                  <a:gd name="T3" fmla="*/ 0 h 3"/>
                  <a:gd name="T4" fmla="*/ 0 w 53"/>
                  <a:gd name="T5" fmla="*/ 4763 h 3"/>
                  <a:gd name="T6" fmla="*/ 93663 w 53"/>
                  <a:gd name="T7" fmla="*/ 4763 h 3"/>
                  <a:gd name="T8" fmla="*/ 91896 w 53"/>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3">
                    <a:moveTo>
                      <a:pt x="52" y="0"/>
                    </a:moveTo>
                    <a:cubicBezTo>
                      <a:pt x="4" y="0"/>
                      <a:pt x="4" y="0"/>
                      <a:pt x="4" y="0"/>
                    </a:cubicBezTo>
                    <a:cubicBezTo>
                      <a:pt x="2" y="1"/>
                      <a:pt x="1" y="2"/>
                      <a:pt x="0" y="3"/>
                    </a:cubicBezTo>
                    <a:cubicBezTo>
                      <a:pt x="53" y="3"/>
                      <a:pt x="53" y="3"/>
                      <a:pt x="53" y="3"/>
                    </a:cubicBezTo>
                    <a:cubicBezTo>
                      <a:pt x="53" y="2"/>
                      <a:pt x="53" y="1"/>
                      <a:pt x="52" y="0"/>
                    </a:cubicBezTo>
                  </a:path>
                </a:pathLst>
              </a:custGeom>
              <a:solidFill>
                <a:srgbClr val="917C4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83" name="Freeform 1131"/>
              <p:cNvSpPr/>
              <p:nvPr/>
            </p:nvSpPr>
            <p:spPr bwMode="auto">
              <a:xfrm>
                <a:off x="7124701" y="2489201"/>
                <a:ext cx="82550" cy="11113"/>
              </a:xfrm>
              <a:custGeom>
                <a:avLst/>
                <a:gdLst>
                  <a:gd name="T0" fmla="*/ 82550 w 47"/>
                  <a:gd name="T1" fmla="*/ 0 h 7"/>
                  <a:gd name="T2" fmla="*/ 0 w 47"/>
                  <a:gd name="T3" fmla="*/ 0 h 7"/>
                  <a:gd name="T4" fmla="*/ 3513 w 47"/>
                  <a:gd name="T5" fmla="*/ 4763 h 7"/>
                  <a:gd name="T6" fmla="*/ 14051 w 47"/>
                  <a:gd name="T7" fmla="*/ 11113 h 7"/>
                  <a:gd name="T8" fmla="*/ 52691 w 47"/>
                  <a:gd name="T9" fmla="*/ 11113 h 7"/>
                  <a:gd name="T10" fmla="*/ 72012 w 47"/>
                  <a:gd name="T11" fmla="*/ 4763 h 7"/>
                  <a:gd name="T12" fmla="*/ 82550 w 47"/>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 h="7">
                    <a:moveTo>
                      <a:pt x="47" y="0"/>
                    </a:moveTo>
                    <a:cubicBezTo>
                      <a:pt x="0" y="0"/>
                      <a:pt x="0" y="0"/>
                      <a:pt x="0" y="0"/>
                    </a:cubicBezTo>
                    <a:cubicBezTo>
                      <a:pt x="0" y="1"/>
                      <a:pt x="1" y="2"/>
                      <a:pt x="2" y="3"/>
                    </a:cubicBezTo>
                    <a:cubicBezTo>
                      <a:pt x="3" y="5"/>
                      <a:pt x="5" y="6"/>
                      <a:pt x="8" y="7"/>
                    </a:cubicBezTo>
                    <a:cubicBezTo>
                      <a:pt x="30" y="7"/>
                      <a:pt x="30" y="7"/>
                      <a:pt x="30" y="7"/>
                    </a:cubicBezTo>
                    <a:cubicBezTo>
                      <a:pt x="33" y="6"/>
                      <a:pt x="37" y="5"/>
                      <a:pt x="41" y="3"/>
                    </a:cubicBezTo>
                    <a:cubicBezTo>
                      <a:pt x="43" y="2"/>
                      <a:pt x="45" y="1"/>
                      <a:pt x="47" y="0"/>
                    </a:cubicBezTo>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84" name="Freeform 1132"/>
              <p:cNvSpPr/>
              <p:nvPr/>
            </p:nvSpPr>
            <p:spPr bwMode="auto">
              <a:xfrm>
                <a:off x="7123114" y="2484438"/>
                <a:ext cx="88900" cy="4763"/>
              </a:xfrm>
              <a:custGeom>
                <a:avLst/>
                <a:gdLst>
                  <a:gd name="T0" fmla="*/ 88900 w 51"/>
                  <a:gd name="T1" fmla="*/ 0 h 2"/>
                  <a:gd name="T2" fmla="*/ 0 w 51"/>
                  <a:gd name="T3" fmla="*/ 0 h 2"/>
                  <a:gd name="T4" fmla="*/ 1743 w 51"/>
                  <a:gd name="T5" fmla="*/ 4763 h 2"/>
                  <a:gd name="T6" fmla="*/ 83671 w 51"/>
                  <a:gd name="T7" fmla="*/ 4763 h 2"/>
                  <a:gd name="T8" fmla="*/ 88900 w 5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
                    <a:moveTo>
                      <a:pt x="51" y="0"/>
                    </a:moveTo>
                    <a:cubicBezTo>
                      <a:pt x="0" y="0"/>
                      <a:pt x="0" y="0"/>
                      <a:pt x="0" y="0"/>
                    </a:cubicBezTo>
                    <a:cubicBezTo>
                      <a:pt x="0" y="0"/>
                      <a:pt x="0" y="1"/>
                      <a:pt x="1" y="2"/>
                    </a:cubicBezTo>
                    <a:cubicBezTo>
                      <a:pt x="48" y="2"/>
                      <a:pt x="48" y="2"/>
                      <a:pt x="48" y="2"/>
                    </a:cubicBezTo>
                    <a:cubicBezTo>
                      <a:pt x="49" y="1"/>
                      <a:pt x="50" y="0"/>
                      <a:pt x="51" y="0"/>
                    </a:cubicBezTo>
                  </a:path>
                </a:pathLst>
              </a:custGeom>
              <a:solidFill>
                <a:srgbClr val="C9C3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85" name="Freeform 1133"/>
              <p:cNvSpPr/>
              <p:nvPr/>
            </p:nvSpPr>
            <p:spPr bwMode="auto">
              <a:xfrm>
                <a:off x="7138989" y="2500313"/>
                <a:ext cx="38100" cy="1588"/>
              </a:xfrm>
              <a:custGeom>
                <a:avLst/>
                <a:gdLst>
                  <a:gd name="T0" fmla="*/ 38100 w 22"/>
                  <a:gd name="T1" fmla="*/ 0 h 1"/>
                  <a:gd name="T2" fmla="*/ 0 w 22"/>
                  <a:gd name="T3" fmla="*/ 0 h 1"/>
                  <a:gd name="T4" fmla="*/ 17318 w 22"/>
                  <a:gd name="T5" fmla="*/ 1588 h 1"/>
                  <a:gd name="T6" fmla="*/ 17318 w 22"/>
                  <a:gd name="T7" fmla="*/ 1588 h 1"/>
                  <a:gd name="T8" fmla="*/ 38100 w 2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
                    <a:moveTo>
                      <a:pt x="22" y="0"/>
                    </a:moveTo>
                    <a:cubicBezTo>
                      <a:pt x="0" y="0"/>
                      <a:pt x="0" y="0"/>
                      <a:pt x="0" y="0"/>
                    </a:cubicBezTo>
                    <a:cubicBezTo>
                      <a:pt x="3" y="1"/>
                      <a:pt x="6" y="1"/>
                      <a:pt x="10" y="1"/>
                    </a:cubicBezTo>
                    <a:cubicBezTo>
                      <a:pt x="10" y="1"/>
                      <a:pt x="10" y="1"/>
                      <a:pt x="10" y="1"/>
                    </a:cubicBezTo>
                    <a:cubicBezTo>
                      <a:pt x="14" y="1"/>
                      <a:pt x="18" y="1"/>
                      <a:pt x="22" y="0"/>
                    </a:cubicBezTo>
                  </a:path>
                </a:pathLst>
              </a:custGeom>
              <a:solidFill>
                <a:srgbClr val="877A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86" name="Freeform 1134"/>
              <p:cNvSpPr>
                <a:spLocks noEditPoints="1"/>
              </p:cNvSpPr>
              <p:nvPr/>
            </p:nvSpPr>
            <p:spPr bwMode="auto">
              <a:xfrm>
                <a:off x="7231064" y="2400301"/>
                <a:ext cx="149225" cy="84138"/>
              </a:xfrm>
              <a:custGeom>
                <a:avLst/>
                <a:gdLst>
                  <a:gd name="T0" fmla="*/ 70224 w 85"/>
                  <a:gd name="T1" fmla="*/ 33305 h 48"/>
                  <a:gd name="T2" fmla="*/ 87779 w 85"/>
                  <a:gd name="T3" fmla="*/ 5259 h 48"/>
                  <a:gd name="T4" fmla="*/ 100069 w 85"/>
                  <a:gd name="T5" fmla="*/ 5259 h 48"/>
                  <a:gd name="T6" fmla="*/ 100069 w 85"/>
                  <a:gd name="T7" fmla="*/ 5259 h 48"/>
                  <a:gd name="T8" fmla="*/ 107091 w 85"/>
                  <a:gd name="T9" fmla="*/ 8764 h 48"/>
                  <a:gd name="T10" fmla="*/ 107091 w 85"/>
                  <a:gd name="T11" fmla="*/ 12270 h 48"/>
                  <a:gd name="T12" fmla="*/ 96557 w 85"/>
                  <a:gd name="T13" fmla="*/ 28046 h 48"/>
                  <a:gd name="T14" fmla="*/ 93046 w 85"/>
                  <a:gd name="T15" fmla="*/ 31552 h 48"/>
                  <a:gd name="T16" fmla="*/ 82513 w 85"/>
                  <a:gd name="T17" fmla="*/ 33305 h 48"/>
                  <a:gd name="T18" fmla="*/ 70224 w 85"/>
                  <a:gd name="T19" fmla="*/ 33305 h 48"/>
                  <a:gd name="T20" fmla="*/ 149225 w 85"/>
                  <a:gd name="T21" fmla="*/ 0 h 48"/>
                  <a:gd name="T22" fmla="*/ 54423 w 85"/>
                  <a:gd name="T23" fmla="*/ 0 h 48"/>
                  <a:gd name="T24" fmla="*/ 0 w 85"/>
                  <a:gd name="T25" fmla="*/ 84138 h 48"/>
                  <a:gd name="T26" fmla="*/ 36867 w 85"/>
                  <a:gd name="T27" fmla="*/ 84138 h 48"/>
                  <a:gd name="T28" fmla="*/ 54423 w 85"/>
                  <a:gd name="T29" fmla="*/ 57845 h 48"/>
                  <a:gd name="T30" fmla="*/ 64957 w 85"/>
                  <a:gd name="T31" fmla="*/ 57845 h 48"/>
                  <a:gd name="T32" fmla="*/ 105335 w 85"/>
                  <a:gd name="T33" fmla="*/ 49081 h 48"/>
                  <a:gd name="T34" fmla="*/ 133425 w 85"/>
                  <a:gd name="T35" fmla="*/ 26293 h 48"/>
                  <a:gd name="T36" fmla="*/ 143958 w 85"/>
                  <a:gd name="T37" fmla="*/ 10517 h 48"/>
                  <a:gd name="T38" fmla="*/ 149225 w 85"/>
                  <a:gd name="T39" fmla="*/ 0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5" h="48">
                    <a:moveTo>
                      <a:pt x="40" y="19"/>
                    </a:moveTo>
                    <a:cubicBezTo>
                      <a:pt x="50" y="3"/>
                      <a:pt x="50" y="3"/>
                      <a:pt x="50" y="3"/>
                    </a:cubicBezTo>
                    <a:cubicBezTo>
                      <a:pt x="57" y="3"/>
                      <a:pt x="57" y="3"/>
                      <a:pt x="57" y="3"/>
                    </a:cubicBezTo>
                    <a:cubicBezTo>
                      <a:pt x="57" y="3"/>
                      <a:pt x="57" y="3"/>
                      <a:pt x="57" y="3"/>
                    </a:cubicBezTo>
                    <a:cubicBezTo>
                      <a:pt x="59" y="3"/>
                      <a:pt x="61" y="4"/>
                      <a:pt x="61" y="5"/>
                    </a:cubicBezTo>
                    <a:cubicBezTo>
                      <a:pt x="62" y="5"/>
                      <a:pt x="62" y="6"/>
                      <a:pt x="61" y="7"/>
                    </a:cubicBezTo>
                    <a:cubicBezTo>
                      <a:pt x="55" y="16"/>
                      <a:pt x="55" y="16"/>
                      <a:pt x="55" y="16"/>
                    </a:cubicBezTo>
                    <a:cubicBezTo>
                      <a:pt x="55" y="16"/>
                      <a:pt x="55" y="17"/>
                      <a:pt x="53" y="18"/>
                    </a:cubicBezTo>
                    <a:cubicBezTo>
                      <a:pt x="51" y="19"/>
                      <a:pt x="49" y="19"/>
                      <a:pt x="47" y="19"/>
                    </a:cubicBezTo>
                    <a:cubicBezTo>
                      <a:pt x="40" y="19"/>
                      <a:pt x="40" y="19"/>
                      <a:pt x="40" y="19"/>
                    </a:cubicBezTo>
                    <a:moveTo>
                      <a:pt x="85" y="0"/>
                    </a:moveTo>
                    <a:cubicBezTo>
                      <a:pt x="31" y="0"/>
                      <a:pt x="31" y="0"/>
                      <a:pt x="31" y="0"/>
                    </a:cubicBezTo>
                    <a:cubicBezTo>
                      <a:pt x="0" y="48"/>
                      <a:pt x="0" y="48"/>
                      <a:pt x="0" y="48"/>
                    </a:cubicBezTo>
                    <a:cubicBezTo>
                      <a:pt x="21" y="48"/>
                      <a:pt x="21" y="48"/>
                      <a:pt x="21" y="48"/>
                    </a:cubicBezTo>
                    <a:cubicBezTo>
                      <a:pt x="31" y="33"/>
                      <a:pt x="31" y="33"/>
                      <a:pt x="31" y="33"/>
                    </a:cubicBezTo>
                    <a:cubicBezTo>
                      <a:pt x="37" y="33"/>
                      <a:pt x="37" y="33"/>
                      <a:pt x="37" y="33"/>
                    </a:cubicBezTo>
                    <a:cubicBezTo>
                      <a:pt x="45" y="33"/>
                      <a:pt x="52" y="31"/>
                      <a:pt x="60" y="28"/>
                    </a:cubicBezTo>
                    <a:cubicBezTo>
                      <a:pt x="68" y="25"/>
                      <a:pt x="73" y="20"/>
                      <a:pt x="76" y="15"/>
                    </a:cubicBezTo>
                    <a:cubicBezTo>
                      <a:pt x="82" y="6"/>
                      <a:pt x="82" y="6"/>
                      <a:pt x="82" y="6"/>
                    </a:cubicBezTo>
                    <a:cubicBezTo>
                      <a:pt x="84" y="4"/>
                      <a:pt x="84" y="2"/>
                      <a:pt x="85" y="0"/>
                    </a:cubicBezTo>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87" name="Freeform 1135"/>
              <p:cNvSpPr/>
              <p:nvPr/>
            </p:nvSpPr>
            <p:spPr bwMode="auto">
              <a:xfrm>
                <a:off x="7289801" y="2381251"/>
                <a:ext cx="90488" cy="14288"/>
              </a:xfrm>
              <a:custGeom>
                <a:avLst/>
                <a:gdLst>
                  <a:gd name="T0" fmla="*/ 57425 w 52"/>
                  <a:gd name="T1" fmla="*/ 0 h 8"/>
                  <a:gd name="T2" fmla="*/ 57425 w 52"/>
                  <a:gd name="T3" fmla="*/ 0 h 8"/>
                  <a:gd name="T4" fmla="*/ 8701 w 52"/>
                  <a:gd name="T5" fmla="*/ 0 h 8"/>
                  <a:gd name="T6" fmla="*/ 0 w 52"/>
                  <a:gd name="T7" fmla="*/ 14288 h 8"/>
                  <a:gd name="T8" fmla="*/ 90488 w 52"/>
                  <a:gd name="T9" fmla="*/ 14288 h 8"/>
                  <a:gd name="T10" fmla="*/ 87008 w 52"/>
                  <a:gd name="T11" fmla="*/ 8930 h 8"/>
                  <a:gd name="T12" fmla="*/ 57425 w 52"/>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8">
                    <a:moveTo>
                      <a:pt x="33" y="0"/>
                    </a:moveTo>
                    <a:cubicBezTo>
                      <a:pt x="33" y="0"/>
                      <a:pt x="33" y="0"/>
                      <a:pt x="33" y="0"/>
                    </a:cubicBezTo>
                    <a:cubicBezTo>
                      <a:pt x="5" y="0"/>
                      <a:pt x="5" y="0"/>
                      <a:pt x="5" y="0"/>
                    </a:cubicBezTo>
                    <a:cubicBezTo>
                      <a:pt x="0" y="8"/>
                      <a:pt x="0" y="8"/>
                      <a:pt x="0" y="8"/>
                    </a:cubicBezTo>
                    <a:cubicBezTo>
                      <a:pt x="52" y="8"/>
                      <a:pt x="52" y="8"/>
                      <a:pt x="52" y="8"/>
                    </a:cubicBezTo>
                    <a:cubicBezTo>
                      <a:pt x="51" y="7"/>
                      <a:pt x="51" y="6"/>
                      <a:pt x="50" y="5"/>
                    </a:cubicBezTo>
                    <a:cubicBezTo>
                      <a:pt x="47" y="2"/>
                      <a:pt x="41" y="0"/>
                      <a:pt x="33" y="0"/>
                    </a:cubicBezTo>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88" name="Freeform 1136"/>
              <p:cNvSpPr/>
              <p:nvPr/>
            </p:nvSpPr>
            <p:spPr bwMode="auto">
              <a:xfrm>
                <a:off x="7286626" y="2395538"/>
                <a:ext cx="93663" cy="4763"/>
              </a:xfrm>
              <a:custGeom>
                <a:avLst/>
                <a:gdLst>
                  <a:gd name="T0" fmla="*/ 93663 w 54"/>
                  <a:gd name="T1" fmla="*/ 0 h 3"/>
                  <a:gd name="T2" fmla="*/ 3469 w 54"/>
                  <a:gd name="T3" fmla="*/ 0 h 3"/>
                  <a:gd name="T4" fmla="*/ 0 w 54"/>
                  <a:gd name="T5" fmla="*/ 4763 h 3"/>
                  <a:gd name="T6" fmla="*/ 93663 w 54"/>
                  <a:gd name="T7" fmla="*/ 4763 h 3"/>
                  <a:gd name="T8" fmla="*/ 93663 w 54"/>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3">
                    <a:moveTo>
                      <a:pt x="54" y="0"/>
                    </a:moveTo>
                    <a:cubicBezTo>
                      <a:pt x="2" y="0"/>
                      <a:pt x="2" y="0"/>
                      <a:pt x="2" y="0"/>
                    </a:cubicBezTo>
                    <a:cubicBezTo>
                      <a:pt x="0" y="3"/>
                      <a:pt x="0" y="3"/>
                      <a:pt x="0" y="3"/>
                    </a:cubicBezTo>
                    <a:cubicBezTo>
                      <a:pt x="54" y="3"/>
                      <a:pt x="54" y="3"/>
                      <a:pt x="54" y="3"/>
                    </a:cubicBezTo>
                    <a:cubicBezTo>
                      <a:pt x="54" y="2"/>
                      <a:pt x="54" y="1"/>
                      <a:pt x="54" y="0"/>
                    </a:cubicBezTo>
                  </a:path>
                </a:pathLst>
              </a:custGeom>
              <a:solidFill>
                <a:srgbClr val="917C4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89" name="Freeform 1137"/>
              <p:cNvSpPr/>
              <p:nvPr/>
            </p:nvSpPr>
            <p:spPr bwMode="auto">
              <a:xfrm>
                <a:off x="7223126" y="2489201"/>
                <a:ext cx="42863" cy="11113"/>
              </a:xfrm>
              <a:custGeom>
                <a:avLst/>
                <a:gdLst>
                  <a:gd name="T0" fmla="*/ 42863 w 27"/>
                  <a:gd name="T1" fmla="*/ 0 h 7"/>
                  <a:gd name="T2" fmla="*/ 6350 w 27"/>
                  <a:gd name="T3" fmla="*/ 0 h 7"/>
                  <a:gd name="T4" fmla="*/ 0 w 27"/>
                  <a:gd name="T5" fmla="*/ 11113 h 7"/>
                  <a:gd name="T6" fmla="*/ 36513 w 27"/>
                  <a:gd name="T7" fmla="*/ 11113 h 7"/>
                  <a:gd name="T8" fmla="*/ 42863 w 2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7">
                    <a:moveTo>
                      <a:pt x="27" y="0"/>
                    </a:moveTo>
                    <a:lnTo>
                      <a:pt x="4" y="0"/>
                    </a:lnTo>
                    <a:lnTo>
                      <a:pt x="0" y="7"/>
                    </a:lnTo>
                    <a:lnTo>
                      <a:pt x="23" y="7"/>
                    </a:lnTo>
                    <a:lnTo>
                      <a:pt x="27" y="0"/>
                    </a:lnTo>
                    <a:close/>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90" name="Freeform 1138"/>
              <p:cNvSpPr/>
              <p:nvPr/>
            </p:nvSpPr>
            <p:spPr bwMode="auto">
              <a:xfrm>
                <a:off x="7223126" y="2489201"/>
                <a:ext cx="42863" cy="11113"/>
              </a:xfrm>
              <a:custGeom>
                <a:avLst/>
                <a:gdLst>
                  <a:gd name="T0" fmla="*/ 42863 w 27"/>
                  <a:gd name="T1" fmla="*/ 0 h 7"/>
                  <a:gd name="T2" fmla="*/ 6350 w 27"/>
                  <a:gd name="T3" fmla="*/ 0 h 7"/>
                  <a:gd name="T4" fmla="*/ 0 w 27"/>
                  <a:gd name="T5" fmla="*/ 11113 h 7"/>
                  <a:gd name="T6" fmla="*/ 36513 w 27"/>
                  <a:gd name="T7" fmla="*/ 11113 h 7"/>
                  <a:gd name="T8" fmla="*/ 42863 w 2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7">
                    <a:moveTo>
                      <a:pt x="27" y="0"/>
                    </a:moveTo>
                    <a:lnTo>
                      <a:pt x="4" y="0"/>
                    </a:lnTo>
                    <a:lnTo>
                      <a:pt x="0" y="7"/>
                    </a:lnTo>
                    <a:lnTo>
                      <a:pt x="23" y="7"/>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91" name="Freeform 1139"/>
              <p:cNvSpPr/>
              <p:nvPr/>
            </p:nvSpPr>
            <p:spPr bwMode="auto">
              <a:xfrm>
                <a:off x="7229476" y="2484438"/>
                <a:ext cx="39688" cy="4763"/>
              </a:xfrm>
              <a:custGeom>
                <a:avLst/>
                <a:gdLst>
                  <a:gd name="T0" fmla="*/ 39688 w 25"/>
                  <a:gd name="T1" fmla="*/ 0 h 3"/>
                  <a:gd name="T2" fmla="*/ 1588 w 25"/>
                  <a:gd name="T3" fmla="*/ 0 h 3"/>
                  <a:gd name="T4" fmla="*/ 0 w 25"/>
                  <a:gd name="T5" fmla="*/ 4763 h 3"/>
                  <a:gd name="T6" fmla="*/ 36513 w 25"/>
                  <a:gd name="T7" fmla="*/ 4763 h 3"/>
                  <a:gd name="T8" fmla="*/ 39688 w 25"/>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3">
                    <a:moveTo>
                      <a:pt x="25" y="0"/>
                    </a:moveTo>
                    <a:lnTo>
                      <a:pt x="1" y="0"/>
                    </a:lnTo>
                    <a:lnTo>
                      <a:pt x="0" y="3"/>
                    </a:lnTo>
                    <a:lnTo>
                      <a:pt x="23" y="3"/>
                    </a:lnTo>
                    <a:lnTo>
                      <a:pt x="25" y="0"/>
                    </a:lnTo>
                    <a:close/>
                  </a:path>
                </a:pathLst>
              </a:custGeom>
              <a:solidFill>
                <a:srgbClr val="C9C3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92" name="Freeform 1140"/>
              <p:cNvSpPr/>
              <p:nvPr/>
            </p:nvSpPr>
            <p:spPr bwMode="auto">
              <a:xfrm>
                <a:off x="7229476" y="2484438"/>
                <a:ext cx="39688" cy="4763"/>
              </a:xfrm>
              <a:custGeom>
                <a:avLst/>
                <a:gdLst>
                  <a:gd name="T0" fmla="*/ 39688 w 25"/>
                  <a:gd name="T1" fmla="*/ 0 h 3"/>
                  <a:gd name="T2" fmla="*/ 1588 w 25"/>
                  <a:gd name="T3" fmla="*/ 0 h 3"/>
                  <a:gd name="T4" fmla="*/ 0 w 25"/>
                  <a:gd name="T5" fmla="*/ 4763 h 3"/>
                  <a:gd name="T6" fmla="*/ 36513 w 25"/>
                  <a:gd name="T7" fmla="*/ 4763 h 3"/>
                  <a:gd name="T8" fmla="*/ 39688 w 25"/>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3">
                    <a:moveTo>
                      <a:pt x="25" y="0"/>
                    </a:moveTo>
                    <a:lnTo>
                      <a:pt x="1" y="0"/>
                    </a:lnTo>
                    <a:lnTo>
                      <a:pt x="0" y="3"/>
                    </a:lnTo>
                    <a:lnTo>
                      <a:pt x="23" y="3"/>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93" name="Freeform 1141"/>
              <p:cNvSpPr/>
              <p:nvPr/>
            </p:nvSpPr>
            <p:spPr bwMode="auto">
              <a:xfrm>
                <a:off x="7221539" y="2500313"/>
                <a:ext cx="38100" cy="0"/>
              </a:xfrm>
              <a:custGeom>
                <a:avLst/>
                <a:gdLst>
                  <a:gd name="T0" fmla="*/ 38100 w 24"/>
                  <a:gd name="T1" fmla="*/ 1588 w 24"/>
                  <a:gd name="T2" fmla="*/ 0 w 24"/>
                  <a:gd name="T3" fmla="*/ 38100 w 24"/>
                  <a:gd name="T4" fmla="*/ 38100 w 24"/>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24">
                    <a:moveTo>
                      <a:pt x="24" y="0"/>
                    </a:moveTo>
                    <a:lnTo>
                      <a:pt x="1" y="0"/>
                    </a:lnTo>
                    <a:lnTo>
                      <a:pt x="0" y="0"/>
                    </a:lnTo>
                    <a:lnTo>
                      <a:pt x="24" y="0"/>
                    </a:lnTo>
                    <a:close/>
                  </a:path>
                </a:pathLst>
              </a:custGeom>
              <a:solidFill>
                <a:srgbClr val="877A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94" name="Freeform 1142"/>
              <p:cNvSpPr/>
              <p:nvPr/>
            </p:nvSpPr>
            <p:spPr bwMode="auto">
              <a:xfrm>
                <a:off x="7221539" y="2500313"/>
                <a:ext cx="38100" cy="0"/>
              </a:xfrm>
              <a:custGeom>
                <a:avLst/>
                <a:gdLst>
                  <a:gd name="T0" fmla="*/ 38100 w 24"/>
                  <a:gd name="T1" fmla="*/ 1588 w 24"/>
                  <a:gd name="T2" fmla="*/ 0 w 24"/>
                  <a:gd name="T3" fmla="*/ 38100 w 24"/>
                  <a:gd name="T4" fmla="*/ 38100 w 24"/>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24">
                    <a:moveTo>
                      <a:pt x="24" y="0"/>
                    </a:moveTo>
                    <a:lnTo>
                      <a:pt x="1" y="0"/>
                    </a:lnTo>
                    <a:lnTo>
                      <a:pt x="0"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95" name="Freeform 1143"/>
              <p:cNvSpPr/>
              <p:nvPr/>
            </p:nvSpPr>
            <p:spPr bwMode="auto">
              <a:xfrm>
                <a:off x="6894514" y="2400301"/>
                <a:ext cx="146050" cy="84138"/>
              </a:xfrm>
              <a:custGeom>
                <a:avLst/>
                <a:gdLst>
                  <a:gd name="T0" fmla="*/ 146050 w 83"/>
                  <a:gd name="T1" fmla="*/ 0 h 48"/>
                  <a:gd name="T2" fmla="*/ 54549 w 83"/>
                  <a:gd name="T3" fmla="*/ 0 h 48"/>
                  <a:gd name="T4" fmla="*/ 43991 w 83"/>
                  <a:gd name="T5" fmla="*/ 14023 h 48"/>
                  <a:gd name="T6" fmla="*/ 38712 w 83"/>
                  <a:gd name="T7" fmla="*/ 31552 h 48"/>
                  <a:gd name="T8" fmla="*/ 49270 w 83"/>
                  <a:gd name="T9" fmla="*/ 47328 h 48"/>
                  <a:gd name="T10" fmla="*/ 65107 w 83"/>
                  <a:gd name="T11" fmla="*/ 59598 h 48"/>
                  <a:gd name="T12" fmla="*/ 65107 w 83"/>
                  <a:gd name="T13" fmla="*/ 59598 h 48"/>
                  <a:gd name="T14" fmla="*/ 66866 w 83"/>
                  <a:gd name="T15" fmla="*/ 70115 h 48"/>
                  <a:gd name="T16" fmla="*/ 63347 w 83"/>
                  <a:gd name="T17" fmla="*/ 75374 h 48"/>
                  <a:gd name="T18" fmla="*/ 49270 w 83"/>
                  <a:gd name="T19" fmla="*/ 78879 h 48"/>
                  <a:gd name="T20" fmla="*/ 47510 w 83"/>
                  <a:gd name="T21" fmla="*/ 78879 h 48"/>
                  <a:gd name="T22" fmla="*/ 47510 w 83"/>
                  <a:gd name="T23" fmla="*/ 78879 h 48"/>
                  <a:gd name="T24" fmla="*/ 42231 w 83"/>
                  <a:gd name="T25" fmla="*/ 77127 h 48"/>
                  <a:gd name="T26" fmla="*/ 42231 w 83"/>
                  <a:gd name="T27" fmla="*/ 64856 h 48"/>
                  <a:gd name="T28" fmla="*/ 43991 w 83"/>
                  <a:gd name="T29" fmla="*/ 61351 h 48"/>
                  <a:gd name="T30" fmla="*/ 7039 w 83"/>
                  <a:gd name="T31" fmla="*/ 63104 h 48"/>
                  <a:gd name="T32" fmla="*/ 5279 w 83"/>
                  <a:gd name="T33" fmla="*/ 68362 h 48"/>
                  <a:gd name="T34" fmla="*/ 0 w 83"/>
                  <a:gd name="T35" fmla="*/ 84138 h 48"/>
                  <a:gd name="T36" fmla="*/ 93261 w 83"/>
                  <a:gd name="T37" fmla="*/ 84138 h 48"/>
                  <a:gd name="T38" fmla="*/ 105578 w 83"/>
                  <a:gd name="T39" fmla="*/ 70115 h 48"/>
                  <a:gd name="T40" fmla="*/ 109098 w 83"/>
                  <a:gd name="T41" fmla="*/ 56092 h 48"/>
                  <a:gd name="T42" fmla="*/ 107338 w 83"/>
                  <a:gd name="T43" fmla="*/ 50833 h 48"/>
                  <a:gd name="T44" fmla="*/ 98540 w 83"/>
                  <a:gd name="T45" fmla="*/ 38563 h 48"/>
                  <a:gd name="T46" fmla="*/ 89742 w 83"/>
                  <a:gd name="T47" fmla="*/ 31552 h 48"/>
                  <a:gd name="T48" fmla="*/ 82703 w 83"/>
                  <a:gd name="T49" fmla="*/ 24540 h 48"/>
                  <a:gd name="T50" fmla="*/ 80943 w 83"/>
                  <a:gd name="T51" fmla="*/ 12270 h 48"/>
                  <a:gd name="T52" fmla="*/ 87982 w 83"/>
                  <a:gd name="T53" fmla="*/ 7012 h 48"/>
                  <a:gd name="T54" fmla="*/ 96780 w 83"/>
                  <a:gd name="T55" fmla="*/ 5259 h 48"/>
                  <a:gd name="T56" fmla="*/ 96780 w 83"/>
                  <a:gd name="T57" fmla="*/ 5259 h 48"/>
                  <a:gd name="T58" fmla="*/ 103819 w 83"/>
                  <a:gd name="T59" fmla="*/ 7012 h 48"/>
                  <a:gd name="T60" fmla="*/ 103819 w 83"/>
                  <a:gd name="T61" fmla="*/ 14023 h 48"/>
                  <a:gd name="T62" fmla="*/ 102059 w 83"/>
                  <a:gd name="T63" fmla="*/ 17529 h 48"/>
                  <a:gd name="T64" fmla="*/ 140771 w 83"/>
                  <a:gd name="T65" fmla="*/ 14023 h 48"/>
                  <a:gd name="T66" fmla="*/ 142531 w 83"/>
                  <a:gd name="T67" fmla="*/ 10517 h 48"/>
                  <a:gd name="T68" fmla="*/ 146050 w 83"/>
                  <a:gd name="T69" fmla="*/ 0 h 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3" h="48">
                    <a:moveTo>
                      <a:pt x="83" y="0"/>
                    </a:moveTo>
                    <a:cubicBezTo>
                      <a:pt x="31" y="0"/>
                      <a:pt x="31" y="0"/>
                      <a:pt x="31" y="0"/>
                    </a:cubicBezTo>
                    <a:cubicBezTo>
                      <a:pt x="28" y="2"/>
                      <a:pt x="26" y="5"/>
                      <a:pt x="25" y="8"/>
                    </a:cubicBezTo>
                    <a:cubicBezTo>
                      <a:pt x="22" y="11"/>
                      <a:pt x="21" y="15"/>
                      <a:pt x="22" y="18"/>
                    </a:cubicBezTo>
                    <a:cubicBezTo>
                      <a:pt x="23" y="21"/>
                      <a:pt x="25" y="23"/>
                      <a:pt x="28" y="27"/>
                    </a:cubicBezTo>
                    <a:cubicBezTo>
                      <a:pt x="37" y="34"/>
                      <a:pt x="37" y="34"/>
                      <a:pt x="37" y="34"/>
                    </a:cubicBezTo>
                    <a:cubicBezTo>
                      <a:pt x="37" y="34"/>
                      <a:pt x="37" y="34"/>
                      <a:pt x="37" y="34"/>
                    </a:cubicBezTo>
                    <a:cubicBezTo>
                      <a:pt x="39" y="36"/>
                      <a:pt x="40" y="38"/>
                      <a:pt x="38" y="40"/>
                    </a:cubicBezTo>
                    <a:cubicBezTo>
                      <a:pt x="38" y="41"/>
                      <a:pt x="37" y="42"/>
                      <a:pt x="36" y="43"/>
                    </a:cubicBezTo>
                    <a:cubicBezTo>
                      <a:pt x="33" y="44"/>
                      <a:pt x="31" y="45"/>
                      <a:pt x="28" y="45"/>
                    </a:cubicBezTo>
                    <a:cubicBezTo>
                      <a:pt x="27" y="45"/>
                      <a:pt x="27" y="45"/>
                      <a:pt x="27" y="45"/>
                    </a:cubicBezTo>
                    <a:cubicBezTo>
                      <a:pt x="27" y="45"/>
                      <a:pt x="27" y="45"/>
                      <a:pt x="27" y="45"/>
                    </a:cubicBezTo>
                    <a:cubicBezTo>
                      <a:pt x="26" y="45"/>
                      <a:pt x="24" y="45"/>
                      <a:pt x="24" y="44"/>
                    </a:cubicBezTo>
                    <a:cubicBezTo>
                      <a:pt x="22" y="43"/>
                      <a:pt x="23" y="41"/>
                      <a:pt x="24" y="37"/>
                    </a:cubicBezTo>
                    <a:cubicBezTo>
                      <a:pt x="25" y="35"/>
                      <a:pt x="25" y="35"/>
                      <a:pt x="25" y="35"/>
                    </a:cubicBezTo>
                    <a:cubicBezTo>
                      <a:pt x="4" y="36"/>
                      <a:pt x="4" y="36"/>
                      <a:pt x="4" y="36"/>
                    </a:cubicBezTo>
                    <a:cubicBezTo>
                      <a:pt x="3" y="39"/>
                      <a:pt x="3" y="39"/>
                      <a:pt x="3" y="39"/>
                    </a:cubicBezTo>
                    <a:cubicBezTo>
                      <a:pt x="1" y="42"/>
                      <a:pt x="0" y="45"/>
                      <a:pt x="0" y="48"/>
                    </a:cubicBezTo>
                    <a:cubicBezTo>
                      <a:pt x="53" y="48"/>
                      <a:pt x="53" y="48"/>
                      <a:pt x="53" y="48"/>
                    </a:cubicBezTo>
                    <a:cubicBezTo>
                      <a:pt x="56" y="45"/>
                      <a:pt x="58" y="43"/>
                      <a:pt x="60" y="40"/>
                    </a:cubicBezTo>
                    <a:cubicBezTo>
                      <a:pt x="61" y="37"/>
                      <a:pt x="62" y="35"/>
                      <a:pt x="62" y="32"/>
                    </a:cubicBezTo>
                    <a:cubicBezTo>
                      <a:pt x="62" y="31"/>
                      <a:pt x="62" y="30"/>
                      <a:pt x="61" y="29"/>
                    </a:cubicBezTo>
                    <a:cubicBezTo>
                      <a:pt x="61" y="27"/>
                      <a:pt x="59" y="24"/>
                      <a:pt x="56" y="22"/>
                    </a:cubicBezTo>
                    <a:cubicBezTo>
                      <a:pt x="56" y="21"/>
                      <a:pt x="54" y="20"/>
                      <a:pt x="51" y="18"/>
                    </a:cubicBezTo>
                    <a:cubicBezTo>
                      <a:pt x="49" y="16"/>
                      <a:pt x="48" y="15"/>
                      <a:pt x="47" y="14"/>
                    </a:cubicBezTo>
                    <a:cubicBezTo>
                      <a:pt x="45" y="12"/>
                      <a:pt x="45" y="9"/>
                      <a:pt x="46" y="7"/>
                    </a:cubicBezTo>
                    <a:cubicBezTo>
                      <a:pt x="47" y="6"/>
                      <a:pt x="48" y="5"/>
                      <a:pt x="50" y="4"/>
                    </a:cubicBezTo>
                    <a:cubicBezTo>
                      <a:pt x="51" y="3"/>
                      <a:pt x="53" y="3"/>
                      <a:pt x="55" y="3"/>
                    </a:cubicBezTo>
                    <a:cubicBezTo>
                      <a:pt x="55" y="3"/>
                      <a:pt x="55" y="3"/>
                      <a:pt x="55" y="3"/>
                    </a:cubicBezTo>
                    <a:cubicBezTo>
                      <a:pt x="57" y="3"/>
                      <a:pt x="59" y="3"/>
                      <a:pt x="59" y="4"/>
                    </a:cubicBezTo>
                    <a:cubicBezTo>
                      <a:pt x="60" y="5"/>
                      <a:pt x="60" y="6"/>
                      <a:pt x="59" y="8"/>
                    </a:cubicBezTo>
                    <a:cubicBezTo>
                      <a:pt x="58" y="10"/>
                      <a:pt x="58" y="10"/>
                      <a:pt x="58" y="10"/>
                    </a:cubicBezTo>
                    <a:cubicBezTo>
                      <a:pt x="80" y="8"/>
                      <a:pt x="80" y="8"/>
                      <a:pt x="80" y="8"/>
                    </a:cubicBezTo>
                    <a:cubicBezTo>
                      <a:pt x="81" y="6"/>
                      <a:pt x="81" y="6"/>
                      <a:pt x="81" y="6"/>
                    </a:cubicBezTo>
                    <a:cubicBezTo>
                      <a:pt x="82" y="4"/>
                      <a:pt x="83" y="2"/>
                      <a:pt x="83" y="0"/>
                    </a:cubicBezTo>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96" name="Freeform 1144"/>
              <p:cNvSpPr/>
              <p:nvPr/>
            </p:nvSpPr>
            <p:spPr bwMode="auto">
              <a:xfrm>
                <a:off x="6956426" y="2381251"/>
                <a:ext cx="82550" cy="14288"/>
              </a:xfrm>
              <a:custGeom>
                <a:avLst/>
                <a:gdLst>
                  <a:gd name="T0" fmla="*/ 50935 w 47"/>
                  <a:gd name="T1" fmla="*/ 0 h 8"/>
                  <a:gd name="T2" fmla="*/ 49179 w 47"/>
                  <a:gd name="T3" fmla="*/ 0 h 8"/>
                  <a:gd name="T4" fmla="*/ 17564 w 47"/>
                  <a:gd name="T5" fmla="*/ 5358 h 8"/>
                  <a:gd name="T6" fmla="*/ 0 w 47"/>
                  <a:gd name="T7" fmla="*/ 14288 h 8"/>
                  <a:gd name="T8" fmla="*/ 82550 w 47"/>
                  <a:gd name="T9" fmla="*/ 14288 h 8"/>
                  <a:gd name="T10" fmla="*/ 82550 w 47"/>
                  <a:gd name="T11" fmla="*/ 14288 h 8"/>
                  <a:gd name="T12" fmla="*/ 73768 w 47"/>
                  <a:gd name="T13" fmla="*/ 5358 h 8"/>
                  <a:gd name="T14" fmla="*/ 50935 w 47"/>
                  <a:gd name="T15" fmla="*/ 0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 h="8">
                    <a:moveTo>
                      <a:pt x="29" y="0"/>
                    </a:moveTo>
                    <a:cubicBezTo>
                      <a:pt x="29" y="0"/>
                      <a:pt x="28" y="0"/>
                      <a:pt x="28" y="0"/>
                    </a:cubicBezTo>
                    <a:cubicBezTo>
                      <a:pt x="22" y="0"/>
                      <a:pt x="16" y="1"/>
                      <a:pt x="10" y="3"/>
                    </a:cubicBezTo>
                    <a:cubicBezTo>
                      <a:pt x="6" y="5"/>
                      <a:pt x="3" y="6"/>
                      <a:pt x="0" y="8"/>
                    </a:cubicBezTo>
                    <a:cubicBezTo>
                      <a:pt x="47" y="8"/>
                      <a:pt x="47" y="8"/>
                      <a:pt x="47" y="8"/>
                    </a:cubicBezTo>
                    <a:cubicBezTo>
                      <a:pt x="47" y="8"/>
                      <a:pt x="47" y="8"/>
                      <a:pt x="47" y="8"/>
                    </a:cubicBezTo>
                    <a:cubicBezTo>
                      <a:pt x="47" y="6"/>
                      <a:pt x="45" y="4"/>
                      <a:pt x="42" y="3"/>
                    </a:cubicBezTo>
                    <a:cubicBezTo>
                      <a:pt x="39" y="1"/>
                      <a:pt x="35" y="0"/>
                      <a:pt x="29" y="0"/>
                    </a:cubicBezTo>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97" name="Freeform 1145"/>
              <p:cNvSpPr/>
              <p:nvPr/>
            </p:nvSpPr>
            <p:spPr bwMode="auto">
              <a:xfrm>
                <a:off x="6948489" y="2395538"/>
                <a:ext cx="92075" cy="4763"/>
              </a:xfrm>
              <a:custGeom>
                <a:avLst/>
                <a:gdLst>
                  <a:gd name="T0" fmla="*/ 90304 w 52"/>
                  <a:gd name="T1" fmla="*/ 0 h 3"/>
                  <a:gd name="T2" fmla="*/ 7083 w 52"/>
                  <a:gd name="T3" fmla="*/ 0 h 3"/>
                  <a:gd name="T4" fmla="*/ 0 w 52"/>
                  <a:gd name="T5" fmla="*/ 4763 h 3"/>
                  <a:gd name="T6" fmla="*/ 92075 w 52"/>
                  <a:gd name="T7" fmla="*/ 4763 h 3"/>
                  <a:gd name="T8" fmla="*/ 90304 w 52"/>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
                    <a:moveTo>
                      <a:pt x="51" y="0"/>
                    </a:moveTo>
                    <a:cubicBezTo>
                      <a:pt x="4" y="0"/>
                      <a:pt x="4" y="0"/>
                      <a:pt x="4" y="0"/>
                    </a:cubicBezTo>
                    <a:cubicBezTo>
                      <a:pt x="2" y="1"/>
                      <a:pt x="1" y="2"/>
                      <a:pt x="0" y="3"/>
                    </a:cubicBezTo>
                    <a:cubicBezTo>
                      <a:pt x="52" y="3"/>
                      <a:pt x="52" y="3"/>
                      <a:pt x="52" y="3"/>
                    </a:cubicBezTo>
                    <a:cubicBezTo>
                      <a:pt x="52" y="2"/>
                      <a:pt x="52" y="1"/>
                      <a:pt x="51" y="0"/>
                    </a:cubicBezTo>
                  </a:path>
                </a:pathLst>
              </a:custGeom>
              <a:solidFill>
                <a:srgbClr val="917C4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98" name="Freeform 1146"/>
              <p:cNvSpPr/>
              <p:nvPr/>
            </p:nvSpPr>
            <p:spPr bwMode="auto">
              <a:xfrm>
                <a:off x="6894514" y="2489201"/>
                <a:ext cx="87313" cy="11113"/>
              </a:xfrm>
              <a:custGeom>
                <a:avLst/>
                <a:gdLst>
                  <a:gd name="T0" fmla="*/ 87313 w 50"/>
                  <a:gd name="T1" fmla="*/ 0 h 7"/>
                  <a:gd name="T2" fmla="*/ 0 w 50"/>
                  <a:gd name="T3" fmla="*/ 0 h 7"/>
                  <a:gd name="T4" fmla="*/ 8731 w 50"/>
                  <a:gd name="T5" fmla="*/ 9525 h 7"/>
                  <a:gd name="T6" fmla="*/ 12224 w 50"/>
                  <a:gd name="T7" fmla="*/ 11113 h 7"/>
                  <a:gd name="T8" fmla="*/ 61119 w 50"/>
                  <a:gd name="T9" fmla="*/ 11113 h 7"/>
                  <a:gd name="T10" fmla="*/ 78582 w 50"/>
                  <a:gd name="T11" fmla="*/ 4763 h 7"/>
                  <a:gd name="T12" fmla="*/ 87313 w 50"/>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7">
                    <a:moveTo>
                      <a:pt x="50" y="0"/>
                    </a:moveTo>
                    <a:cubicBezTo>
                      <a:pt x="0" y="0"/>
                      <a:pt x="0" y="0"/>
                      <a:pt x="0" y="0"/>
                    </a:cubicBezTo>
                    <a:cubicBezTo>
                      <a:pt x="1" y="2"/>
                      <a:pt x="2" y="4"/>
                      <a:pt x="5" y="6"/>
                    </a:cubicBezTo>
                    <a:cubicBezTo>
                      <a:pt x="5" y="6"/>
                      <a:pt x="6" y="6"/>
                      <a:pt x="7" y="7"/>
                    </a:cubicBezTo>
                    <a:cubicBezTo>
                      <a:pt x="35" y="7"/>
                      <a:pt x="35" y="7"/>
                      <a:pt x="35" y="7"/>
                    </a:cubicBezTo>
                    <a:cubicBezTo>
                      <a:pt x="39" y="6"/>
                      <a:pt x="42" y="4"/>
                      <a:pt x="45" y="3"/>
                    </a:cubicBezTo>
                    <a:cubicBezTo>
                      <a:pt x="47" y="2"/>
                      <a:pt x="49" y="1"/>
                      <a:pt x="50" y="0"/>
                    </a:cubicBezTo>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99" name="Freeform 1147"/>
              <p:cNvSpPr/>
              <p:nvPr/>
            </p:nvSpPr>
            <p:spPr bwMode="auto">
              <a:xfrm>
                <a:off x="6894514" y="2484438"/>
                <a:ext cx="93663" cy="4763"/>
              </a:xfrm>
              <a:custGeom>
                <a:avLst/>
                <a:gdLst>
                  <a:gd name="T0" fmla="*/ 93663 w 53"/>
                  <a:gd name="T1" fmla="*/ 0 h 2"/>
                  <a:gd name="T2" fmla="*/ 0 w 53"/>
                  <a:gd name="T3" fmla="*/ 0 h 2"/>
                  <a:gd name="T4" fmla="*/ 0 w 53"/>
                  <a:gd name="T5" fmla="*/ 2382 h 2"/>
                  <a:gd name="T6" fmla="*/ 0 w 53"/>
                  <a:gd name="T7" fmla="*/ 4763 h 2"/>
                  <a:gd name="T8" fmla="*/ 88361 w 53"/>
                  <a:gd name="T9" fmla="*/ 4763 h 2"/>
                  <a:gd name="T10" fmla="*/ 93663 w 53"/>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 h="2">
                    <a:moveTo>
                      <a:pt x="53" y="0"/>
                    </a:moveTo>
                    <a:cubicBezTo>
                      <a:pt x="0" y="0"/>
                      <a:pt x="0" y="0"/>
                      <a:pt x="0" y="0"/>
                    </a:cubicBezTo>
                    <a:cubicBezTo>
                      <a:pt x="0" y="0"/>
                      <a:pt x="0" y="1"/>
                      <a:pt x="0" y="1"/>
                    </a:cubicBezTo>
                    <a:cubicBezTo>
                      <a:pt x="0" y="1"/>
                      <a:pt x="0" y="1"/>
                      <a:pt x="0" y="2"/>
                    </a:cubicBezTo>
                    <a:cubicBezTo>
                      <a:pt x="50" y="2"/>
                      <a:pt x="50" y="2"/>
                      <a:pt x="50" y="2"/>
                    </a:cubicBezTo>
                    <a:cubicBezTo>
                      <a:pt x="51" y="1"/>
                      <a:pt x="52" y="0"/>
                      <a:pt x="53" y="0"/>
                    </a:cubicBezTo>
                  </a:path>
                </a:pathLst>
              </a:custGeom>
              <a:solidFill>
                <a:srgbClr val="C9C3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00" name="Freeform 1148"/>
              <p:cNvSpPr/>
              <p:nvPr/>
            </p:nvSpPr>
            <p:spPr bwMode="auto">
              <a:xfrm>
                <a:off x="6907214" y="2500313"/>
                <a:ext cx="49213" cy="4763"/>
              </a:xfrm>
              <a:custGeom>
                <a:avLst/>
                <a:gdLst>
                  <a:gd name="T0" fmla="*/ 49213 w 28"/>
                  <a:gd name="T1" fmla="*/ 0 h 2"/>
                  <a:gd name="T2" fmla="*/ 0 w 28"/>
                  <a:gd name="T3" fmla="*/ 0 h 2"/>
                  <a:gd name="T4" fmla="*/ 21091 w 28"/>
                  <a:gd name="T5" fmla="*/ 4763 h 2"/>
                  <a:gd name="T6" fmla="*/ 22849 w 28"/>
                  <a:gd name="T7" fmla="*/ 4763 h 2"/>
                  <a:gd name="T8" fmla="*/ 40425 w 28"/>
                  <a:gd name="T9" fmla="*/ 2382 h 2"/>
                  <a:gd name="T10" fmla="*/ 49213 w 2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2">
                    <a:moveTo>
                      <a:pt x="28" y="0"/>
                    </a:moveTo>
                    <a:cubicBezTo>
                      <a:pt x="0" y="0"/>
                      <a:pt x="0" y="0"/>
                      <a:pt x="0" y="0"/>
                    </a:cubicBezTo>
                    <a:cubicBezTo>
                      <a:pt x="3" y="1"/>
                      <a:pt x="7" y="2"/>
                      <a:pt x="12" y="2"/>
                    </a:cubicBezTo>
                    <a:cubicBezTo>
                      <a:pt x="12" y="2"/>
                      <a:pt x="13" y="2"/>
                      <a:pt x="13" y="2"/>
                    </a:cubicBezTo>
                    <a:cubicBezTo>
                      <a:pt x="16" y="2"/>
                      <a:pt x="20" y="1"/>
                      <a:pt x="23" y="1"/>
                    </a:cubicBezTo>
                    <a:cubicBezTo>
                      <a:pt x="25" y="1"/>
                      <a:pt x="26" y="0"/>
                      <a:pt x="28" y="0"/>
                    </a:cubicBezTo>
                  </a:path>
                </a:pathLst>
              </a:custGeom>
              <a:solidFill>
                <a:srgbClr val="877A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01" name="Freeform 1149"/>
              <p:cNvSpPr/>
              <p:nvPr/>
            </p:nvSpPr>
            <p:spPr bwMode="auto">
              <a:xfrm>
                <a:off x="7005639" y="2400301"/>
                <a:ext cx="150813" cy="84138"/>
              </a:xfrm>
              <a:custGeom>
                <a:avLst/>
                <a:gdLst>
                  <a:gd name="T0" fmla="*/ 150813 w 95"/>
                  <a:gd name="T1" fmla="*/ 0 h 53"/>
                  <a:gd name="T2" fmla="*/ 114300 w 95"/>
                  <a:gd name="T3" fmla="*/ 0 h 53"/>
                  <a:gd name="T4" fmla="*/ 96838 w 95"/>
                  <a:gd name="T5" fmla="*/ 28575 h 53"/>
                  <a:gd name="T6" fmla="*/ 71438 w 95"/>
                  <a:gd name="T7" fmla="*/ 30163 h 53"/>
                  <a:gd name="T8" fmla="*/ 88900 w 95"/>
                  <a:gd name="T9" fmla="*/ 0 h 53"/>
                  <a:gd name="T10" fmla="*/ 52388 w 95"/>
                  <a:gd name="T11" fmla="*/ 0 h 53"/>
                  <a:gd name="T12" fmla="*/ 0 w 95"/>
                  <a:gd name="T13" fmla="*/ 84138 h 53"/>
                  <a:gd name="T14" fmla="*/ 36513 w 95"/>
                  <a:gd name="T15" fmla="*/ 84138 h 53"/>
                  <a:gd name="T16" fmla="*/ 55563 w 95"/>
                  <a:gd name="T17" fmla="*/ 55563 h 53"/>
                  <a:gd name="T18" fmla="*/ 80963 w 95"/>
                  <a:gd name="T19" fmla="*/ 55563 h 53"/>
                  <a:gd name="T20" fmla="*/ 60325 w 95"/>
                  <a:gd name="T21" fmla="*/ 84138 h 53"/>
                  <a:gd name="T22" fmla="*/ 98425 w 95"/>
                  <a:gd name="T23" fmla="*/ 84138 h 53"/>
                  <a:gd name="T24" fmla="*/ 150813 w 95"/>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5" h="53">
                    <a:moveTo>
                      <a:pt x="95" y="0"/>
                    </a:moveTo>
                    <a:lnTo>
                      <a:pt x="72" y="0"/>
                    </a:lnTo>
                    <a:lnTo>
                      <a:pt x="61" y="18"/>
                    </a:lnTo>
                    <a:lnTo>
                      <a:pt x="45" y="19"/>
                    </a:lnTo>
                    <a:lnTo>
                      <a:pt x="56" y="0"/>
                    </a:lnTo>
                    <a:lnTo>
                      <a:pt x="33" y="0"/>
                    </a:lnTo>
                    <a:lnTo>
                      <a:pt x="0" y="53"/>
                    </a:lnTo>
                    <a:lnTo>
                      <a:pt x="23" y="53"/>
                    </a:lnTo>
                    <a:lnTo>
                      <a:pt x="35" y="35"/>
                    </a:lnTo>
                    <a:lnTo>
                      <a:pt x="51" y="35"/>
                    </a:lnTo>
                    <a:lnTo>
                      <a:pt x="38" y="53"/>
                    </a:lnTo>
                    <a:lnTo>
                      <a:pt x="62" y="53"/>
                    </a:lnTo>
                    <a:lnTo>
                      <a:pt x="95" y="0"/>
                    </a:lnTo>
                    <a:close/>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02" name="Freeform 1150"/>
              <p:cNvSpPr/>
              <p:nvPr/>
            </p:nvSpPr>
            <p:spPr bwMode="auto">
              <a:xfrm>
                <a:off x="7005639" y="2400301"/>
                <a:ext cx="150813" cy="84138"/>
              </a:xfrm>
              <a:custGeom>
                <a:avLst/>
                <a:gdLst>
                  <a:gd name="T0" fmla="*/ 150813 w 95"/>
                  <a:gd name="T1" fmla="*/ 0 h 53"/>
                  <a:gd name="T2" fmla="*/ 114300 w 95"/>
                  <a:gd name="T3" fmla="*/ 0 h 53"/>
                  <a:gd name="T4" fmla="*/ 96838 w 95"/>
                  <a:gd name="T5" fmla="*/ 28575 h 53"/>
                  <a:gd name="T6" fmla="*/ 71438 w 95"/>
                  <a:gd name="T7" fmla="*/ 30163 h 53"/>
                  <a:gd name="T8" fmla="*/ 88900 w 95"/>
                  <a:gd name="T9" fmla="*/ 0 h 53"/>
                  <a:gd name="T10" fmla="*/ 52388 w 95"/>
                  <a:gd name="T11" fmla="*/ 0 h 53"/>
                  <a:gd name="T12" fmla="*/ 0 w 95"/>
                  <a:gd name="T13" fmla="*/ 84138 h 53"/>
                  <a:gd name="T14" fmla="*/ 36513 w 95"/>
                  <a:gd name="T15" fmla="*/ 84138 h 53"/>
                  <a:gd name="T16" fmla="*/ 55563 w 95"/>
                  <a:gd name="T17" fmla="*/ 55563 h 53"/>
                  <a:gd name="T18" fmla="*/ 80963 w 95"/>
                  <a:gd name="T19" fmla="*/ 55563 h 53"/>
                  <a:gd name="T20" fmla="*/ 60325 w 95"/>
                  <a:gd name="T21" fmla="*/ 84138 h 53"/>
                  <a:gd name="T22" fmla="*/ 98425 w 95"/>
                  <a:gd name="T23" fmla="*/ 84138 h 53"/>
                  <a:gd name="T24" fmla="*/ 150813 w 95"/>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5" h="53">
                    <a:moveTo>
                      <a:pt x="95" y="0"/>
                    </a:moveTo>
                    <a:lnTo>
                      <a:pt x="72" y="0"/>
                    </a:lnTo>
                    <a:lnTo>
                      <a:pt x="61" y="18"/>
                    </a:lnTo>
                    <a:lnTo>
                      <a:pt x="45" y="19"/>
                    </a:lnTo>
                    <a:lnTo>
                      <a:pt x="56" y="0"/>
                    </a:lnTo>
                    <a:lnTo>
                      <a:pt x="33" y="0"/>
                    </a:lnTo>
                    <a:lnTo>
                      <a:pt x="0" y="53"/>
                    </a:lnTo>
                    <a:lnTo>
                      <a:pt x="23" y="53"/>
                    </a:lnTo>
                    <a:lnTo>
                      <a:pt x="35" y="35"/>
                    </a:lnTo>
                    <a:lnTo>
                      <a:pt x="51" y="35"/>
                    </a:lnTo>
                    <a:lnTo>
                      <a:pt x="38" y="53"/>
                    </a:lnTo>
                    <a:lnTo>
                      <a:pt x="62" y="53"/>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03" name="Freeform 1151"/>
              <p:cNvSpPr>
                <a:spLocks noEditPoints="1"/>
              </p:cNvSpPr>
              <p:nvPr/>
            </p:nvSpPr>
            <p:spPr bwMode="auto">
              <a:xfrm>
                <a:off x="7061201" y="2382838"/>
                <a:ext cx="107950" cy="12700"/>
              </a:xfrm>
              <a:custGeom>
                <a:avLst/>
                <a:gdLst>
                  <a:gd name="T0" fmla="*/ 46038 w 68"/>
                  <a:gd name="T1" fmla="*/ 0 h 8"/>
                  <a:gd name="T2" fmla="*/ 9525 w 68"/>
                  <a:gd name="T3" fmla="*/ 0 h 8"/>
                  <a:gd name="T4" fmla="*/ 0 w 68"/>
                  <a:gd name="T5" fmla="*/ 12700 h 8"/>
                  <a:gd name="T6" fmla="*/ 36513 w 68"/>
                  <a:gd name="T7" fmla="*/ 12700 h 8"/>
                  <a:gd name="T8" fmla="*/ 46038 w 68"/>
                  <a:gd name="T9" fmla="*/ 0 h 8"/>
                  <a:gd name="T10" fmla="*/ 107950 w 68"/>
                  <a:gd name="T11" fmla="*/ 0 h 8"/>
                  <a:gd name="T12" fmla="*/ 69850 w 68"/>
                  <a:gd name="T13" fmla="*/ 0 h 8"/>
                  <a:gd name="T14" fmla="*/ 61913 w 68"/>
                  <a:gd name="T15" fmla="*/ 12700 h 8"/>
                  <a:gd name="T16" fmla="*/ 98425 w 68"/>
                  <a:gd name="T17" fmla="*/ 12700 h 8"/>
                  <a:gd name="T18" fmla="*/ 107950 w 6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8">
                    <a:moveTo>
                      <a:pt x="29" y="0"/>
                    </a:moveTo>
                    <a:lnTo>
                      <a:pt x="6" y="0"/>
                    </a:lnTo>
                    <a:lnTo>
                      <a:pt x="0" y="8"/>
                    </a:lnTo>
                    <a:lnTo>
                      <a:pt x="23" y="8"/>
                    </a:lnTo>
                    <a:lnTo>
                      <a:pt x="29" y="0"/>
                    </a:lnTo>
                    <a:close/>
                    <a:moveTo>
                      <a:pt x="68" y="0"/>
                    </a:moveTo>
                    <a:lnTo>
                      <a:pt x="44" y="0"/>
                    </a:lnTo>
                    <a:lnTo>
                      <a:pt x="39" y="8"/>
                    </a:lnTo>
                    <a:lnTo>
                      <a:pt x="62" y="8"/>
                    </a:lnTo>
                    <a:lnTo>
                      <a:pt x="68" y="0"/>
                    </a:lnTo>
                    <a:close/>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04" name="Freeform 1152"/>
              <p:cNvSpPr>
                <a:spLocks noEditPoints="1"/>
              </p:cNvSpPr>
              <p:nvPr/>
            </p:nvSpPr>
            <p:spPr bwMode="auto">
              <a:xfrm>
                <a:off x="7061201" y="2382838"/>
                <a:ext cx="107950" cy="12700"/>
              </a:xfrm>
              <a:custGeom>
                <a:avLst/>
                <a:gdLst>
                  <a:gd name="T0" fmla="*/ 46038 w 68"/>
                  <a:gd name="T1" fmla="*/ 0 h 8"/>
                  <a:gd name="T2" fmla="*/ 9525 w 68"/>
                  <a:gd name="T3" fmla="*/ 0 h 8"/>
                  <a:gd name="T4" fmla="*/ 0 w 68"/>
                  <a:gd name="T5" fmla="*/ 12700 h 8"/>
                  <a:gd name="T6" fmla="*/ 36513 w 68"/>
                  <a:gd name="T7" fmla="*/ 12700 h 8"/>
                  <a:gd name="T8" fmla="*/ 46038 w 68"/>
                  <a:gd name="T9" fmla="*/ 0 h 8"/>
                  <a:gd name="T10" fmla="*/ 107950 w 68"/>
                  <a:gd name="T11" fmla="*/ 0 h 8"/>
                  <a:gd name="T12" fmla="*/ 69850 w 68"/>
                  <a:gd name="T13" fmla="*/ 0 h 8"/>
                  <a:gd name="T14" fmla="*/ 61913 w 68"/>
                  <a:gd name="T15" fmla="*/ 12700 h 8"/>
                  <a:gd name="T16" fmla="*/ 98425 w 68"/>
                  <a:gd name="T17" fmla="*/ 12700 h 8"/>
                  <a:gd name="T18" fmla="*/ 107950 w 6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8">
                    <a:moveTo>
                      <a:pt x="29" y="0"/>
                    </a:moveTo>
                    <a:lnTo>
                      <a:pt x="6" y="0"/>
                    </a:lnTo>
                    <a:lnTo>
                      <a:pt x="0" y="8"/>
                    </a:lnTo>
                    <a:lnTo>
                      <a:pt x="23" y="8"/>
                    </a:lnTo>
                    <a:lnTo>
                      <a:pt x="29" y="0"/>
                    </a:lnTo>
                    <a:moveTo>
                      <a:pt x="68" y="0"/>
                    </a:moveTo>
                    <a:lnTo>
                      <a:pt x="44" y="0"/>
                    </a:lnTo>
                    <a:lnTo>
                      <a:pt x="39" y="8"/>
                    </a:lnTo>
                    <a:lnTo>
                      <a:pt x="62" y="8"/>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05" name="Freeform 1153"/>
              <p:cNvSpPr>
                <a:spLocks noEditPoints="1"/>
              </p:cNvSpPr>
              <p:nvPr/>
            </p:nvSpPr>
            <p:spPr bwMode="auto">
              <a:xfrm>
                <a:off x="7058026" y="2395538"/>
                <a:ext cx="101600" cy="4763"/>
              </a:xfrm>
              <a:custGeom>
                <a:avLst/>
                <a:gdLst>
                  <a:gd name="T0" fmla="*/ 39688 w 64"/>
                  <a:gd name="T1" fmla="*/ 0 h 3"/>
                  <a:gd name="T2" fmla="*/ 3175 w 64"/>
                  <a:gd name="T3" fmla="*/ 0 h 3"/>
                  <a:gd name="T4" fmla="*/ 0 w 64"/>
                  <a:gd name="T5" fmla="*/ 4763 h 3"/>
                  <a:gd name="T6" fmla="*/ 36513 w 64"/>
                  <a:gd name="T7" fmla="*/ 4763 h 3"/>
                  <a:gd name="T8" fmla="*/ 39688 w 64"/>
                  <a:gd name="T9" fmla="*/ 0 h 3"/>
                  <a:gd name="T10" fmla="*/ 101600 w 64"/>
                  <a:gd name="T11" fmla="*/ 0 h 3"/>
                  <a:gd name="T12" fmla="*/ 65088 w 64"/>
                  <a:gd name="T13" fmla="*/ 0 h 3"/>
                  <a:gd name="T14" fmla="*/ 61913 w 64"/>
                  <a:gd name="T15" fmla="*/ 4763 h 3"/>
                  <a:gd name="T16" fmla="*/ 98425 w 64"/>
                  <a:gd name="T17" fmla="*/ 4763 h 3"/>
                  <a:gd name="T18" fmla="*/ 101600 w 6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3">
                    <a:moveTo>
                      <a:pt x="25" y="0"/>
                    </a:moveTo>
                    <a:lnTo>
                      <a:pt x="2" y="0"/>
                    </a:lnTo>
                    <a:lnTo>
                      <a:pt x="0" y="3"/>
                    </a:lnTo>
                    <a:lnTo>
                      <a:pt x="23" y="3"/>
                    </a:lnTo>
                    <a:lnTo>
                      <a:pt x="25" y="0"/>
                    </a:lnTo>
                    <a:close/>
                    <a:moveTo>
                      <a:pt x="64" y="0"/>
                    </a:moveTo>
                    <a:lnTo>
                      <a:pt x="41" y="0"/>
                    </a:lnTo>
                    <a:lnTo>
                      <a:pt x="39" y="3"/>
                    </a:lnTo>
                    <a:lnTo>
                      <a:pt x="62" y="3"/>
                    </a:lnTo>
                    <a:lnTo>
                      <a:pt x="64" y="0"/>
                    </a:lnTo>
                    <a:close/>
                  </a:path>
                </a:pathLst>
              </a:custGeom>
              <a:solidFill>
                <a:srgbClr val="917C4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06" name="Freeform 1154"/>
              <p:cNvSpPr>
                <a:spLocks noEditPoints="1"/>
              </p:cNvSpPr>
              <p:nvPr/>
            </p:nvSpPr>
            <p:spPr bwMode="auto">
              <a:xfrm>
                <a:off x="7058026" y="2395538"/>
                <a:ext cx="101600" cy="4763"/>
              </a:xfrm>
              <a:custGeom>
                <a:avLst/>
                <a:gdLst>
                  <a:gd name="T0" fmla="*/ 39688 w 64"/>
                  <a:gd name="T1" fmla="*/ 0 h 3"/>
                  <a:gd name="T2" fmla="*/ 3175 w 64"/>
                  <a:gd name="T3" fmla="*/ 0 h 3"/>
                  <a:gd name="T4" fmla="*/ 0 w 64"/>
                  <a:gd name="T5" fmla="*/ 4763 h 3"/>
                  <a:gd name="T6" fmla="*/ 36513 w 64"/>
                  <a:gd name="T7" fmla="*/ 4763 h 3"/>
                  <a:gd name="T8" fmla="*/ 39688 w 64"/>
                  <a:gd name="T9" fmla="*/ 0 h 3"/>
                  <a:gd name="T10" fmla="*/ 101600 w 64"/>
                  <a:gd name="T11" fmla="*/ 0 h 3"/>
                  <a:gd name="T12" fmla="*/ 65088 w 64"/>
                  <a:gd name="T13" fmla="*/ 0 h 3"/>
                  <a:gd name="T14" fmla="*/ 61913 w 64"/>
                  <a:gd name="T15" fmla="*/ 4763 h 3"/>
                  <a:gd name="T16" fmla="*/ 98425 w 64"/>
                  <a:gd name="T17" fmla="*/ 4763 h 3"/>
                  <a:gd name="T18" fmla="*/ 101600 w 6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3">
                    <a:moveTo>
                      <a:pt x="25" y="0"/>
                    </a:moveTo>
                    <a:lnTo>
                      <a:pt x="2" y="0"/>
                    </a:lnTo>
                    <a:lnTo>
                      <a:pt x="0" y="3"/>
                    </a:lnTo>
                    <a:lnTo>
                      <a:pt x="23" y="3"/>
                    </a:lnTo>
                    <a:lnTo>
                      <a:pt x="25" y="0"/>
                    </a:lnTo>
                    <a:moveTo>
                      <a:pt x="64" y="0"/>
                    </a:moveTo>
                    <a:lnTo>
                      <a:pt x="41" y="0"/>
                    </a:lnTo>
                    <a:lnTo>
                      <a:pt x="39" y="3"/>
                    </a:lnTo>
                    <a:lnTo>
                      <a:pt x="62" y="3"/>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07" name="Freeform 1155"/>
              <p:cNvSpPr>
                <a:spLocks noEditPoints="1"/>
              </p:cNvSpPr>
              <p:nvPr/>
            </p:nvSpPr>
            <p:spPr bwMode="auto">
              <a:xfrm>
                <a:off x="6994526" y="2489201"/>
                <a:ext cx="107950" cy="11113"/>
              </a:xfrm>
              <a:custGeom>
                <a:avLst/>
                <a:gdLst>
                  <a:gd name="T0" fmla="*/ 46038 w 68"/>
                  <a:gd name="T1" fmla="*/ 0 h 7"/>
                  <a:gd name="T2" fmla="*/ 9525 w 68"/>
                  <a:gd name="T3" fmla="*/ 0 h 7"/>
                  <a:gd name="T4" fmla="*/ 0 w 68"/>
                  <a:gd name="T5" fmla="*/ 11113 h 7"/>
                  <a:gd name="T6" fmla="*/ 36513 w 68"/>
                  <a:gd name="T7" fmla="*/ 11113 h 7"/>
                  <a:gd name="T8" fmla="*/ 46038 w 68"/>
                  <a:gd name="T9" fmla="*/ 0 h 7"/>
                  <a:gd name="T10" fmla="*/ 107950 w 68"/>
                  <a:gd name="T11" fmla="*/ 0 h 7"/>
                  <a:gd name="T12" fmla="*/ 69850 w 68"/>
                  <a:gd name="T13" fmla="*/ 0 h 7"/>
                  <a:gd name="T14" fmla="*/ 61913 w 68"/>
                  <a:gd name="T15" fmla="*/ 11113 h 7"/>
                  <a:gd name="T16" fmla="*/ 98425 w 68"/>
                  <a:gd name="T17" fmla="*/ 11113 h 7"/>
                  <a:gd name="T18" fmla="*/ 107950 w 6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7">
                    <a:moveTo>
                      <a:pt x="29" y="0"/>
                    </a:moveTo>
                    <a:lnTo>
                      <a:pt x="6" y="0"/>
                    </a:lnTo>
                    <a:lnTo>
                      <a:pt x="0" y="7"/>
                    </a:lnTo>
                    <a:lnTo>
                      <a:pt x="23" y="7"/>
                    </a:lnTo>
                    <a:lnTo>
                      <a:pt x="29" y="0"/>
                    </a:lnTo>
                    <a:close/>
                    <a:moveTo>
                      <a:pt x="68" y="0"/>
                    </a:moveTo>
                    <a:lnTo>
                      <a:pt x="44" y="0"/>
                    </a:lnTo>
                    <a:lnTo>
                      <a:pt x="39" y="7"/>
                    </a:lnTo>
                    <a:lnTo>
                      <a:pt x="62" y="7"/>
                    </a:lnTo>
                    <a:lnTo>
                      <a:pt x="68" y="0"/>
                    </a:lnTo>
                    <a:close/>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08" name="Freeform 1156"/>
              <p:cNvSpPr>
                <a:spLocks noEditPoints="1"/>
              </p:cNvSpPr>
              <p:nvPr/>
            </p:nvSpPr>
            <p:spPr bwMode="auto">
              <a:xfrm>
                <a:off x="6994526" y="2489201"/>
                <a:ext cx="107950" cy="11113"/>
              </a:xfrm>
              <a:custGeom>
                <a:avLst/>
                <a:gdLst>
                  <a:gd name="T0" fmla="*/ 46038 w 68"/>
                  <a:gd name="T1" fmla="*/ 0 h 7"/>
                  <a:gd name="T2" fmla="*/ 9525 w 68"/>
                  <a:gd name="T3" fmla="*/ 0 h 7"/>
                  <a:gd name="T4" fmla="*/ 0 w 68"/>
                  <a:gd name="T5" fmla="*/ 11113 h 7"/>
                  <a:gd name="T6" fmla="*/ 36513 w 68"/>
                  <a:gd name="T7" fmla="*/ 11113 h 7"/>
                  <a:gd name="T8" fmla="*/ 46038 w 68"/>
                  <a:gd name="T9" fmla="*/ 0 h 7"/>
                  <a:gd name="T10" fmla="*/ 107950 w 68"/>
                  <a:gd name="T11" fmla="*/ 0 h 7"/>
                  <a:gd name="T12" fmla="*/ 69850 w 68"/>
                  <a:gd name="T13" fmla="*/ 0 h 7"/>
                  <a:gd name="T14" fmla="*/ 61913 w 68"/>
                  <a:gd name="T15" fmla="*/ 11113 h 7"/>
                  <a:gd name="T16" fmla="*/ 98425 w 68"/>
                  <a:gd name="T17" fmla="*/ 11113 h 7"/>
                  <a:gd name="T18" fmla="*/ 107950 w 6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7">
                    <a:moveTo>
                      <a:pt x="29" y="0"/>
                    </a:moveTo>
                    <a:lnTo>
                      <a:pt x="6" y="0"/>
                    </a:lnTo>
                    <a:lnTo>
                      <a:pt x="0" y="7"/>
                    </a:lnTo>
                    <a:lnTo>
                      <a:pt x="23" y="7"/>
                    </a:lnTo>
                    <a:lnTo>
                      <a:pt x="29" y="0"/>
                    </a:lnTo>
                    <a:moveTo>
                      <a:pt x="68" y="0"/>
                    </a:moveTo>
                    <a:lnTo>
                      <a:pt x="44" y="0"/>
                    </a:lnTo>
                    <a:lnTo>
                      <a:pt x="39" y="7"/>
                    </a:lnTo>
                    <a:lnTo>
                      <a:pt x="62" y="7"/>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09" name="Freeform 1157"/>
              <p:cNvSpPr>
                <a:spLocks noEditPoints="1"/>
              </p:cNvSpPr>
              <p:nvPr/>
            </p:nvSpPr>
            <p:spPr bwMode="auto">
              <a:xfrm>
                <a:off x="7004051" y="2484438"/>
                <a:ext cx="100013" cy="4763"/>
              </a:xfrm>
              <a:custGeom>
                <a:avLst/>
                <a:gdLst>
                  <a:gd name="T0" fmla="*/ 38100 w 63"/>
                  <a:gd name="T1" fmla="*/ 0 h 3"/>
                  <a:gd name="T2" fmla="*/ 1588 w 63"/>
                  <a:gd name="T3" fmla="*/ 0 h 3"/>
                  <a:gd name="T4" fmla="*/ 0 w 63"/>
                  <a:gd name="T5" fmla="*/ 4763 h 3"/>
                  <a:gd name="T6" fmla="*/ 36513 w 63"/>
                  <a:gd name="T7" fmla="*/ 4763 h 3"/>
                  <a:gd name="T8" fmla="*/ 38100 w 63"/>
                  <a:gd name="T9" fmla="*/ 0 h 3"/>
                  <a:gd name="T10" fmla="*/ 100013 w 63"/>
                  <a:gd name="T11" fmla="*/ 0 h 3"/>
                  <a:gd name="T12" fmla="*/ 61913 w 63"/>
                  <a:gd name="T13" fmla="*/ 0 h 3"/>
                  <a:gd name="T14" fmla="*/ 60325 w 63"/>
                  <a:gd name="T15" fmla="*/ 4763 h 3"/>
                  <a:gd name="T16" fmla="*/ 98425 w 63"/>
                  <a:gd name="T17" fmla="*/ 4763 h 3"/>
                  <a:gd name="T18" fmla="*/ 100013 w 6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3">
                    <a:moveTo>
                      <a:pt x="24" y="0"/>
                    </a:moveTo>
                    <a:lnTo>
                      <a:pt x="1" y="0"/>
                    </a:lnTo>
                    <a:lnTo>
                      <a:pt x="0" y="3"/>
                    </a:lnTo>
                    <a:lnTo>
                      <a:pt x="23" y="3"/>
                    </a:lnTo>
                    <a:lnTo>
                      <a:pt x="24" y="0"/>
                    </a:lnTo>
                    <a:close/>
                    <a:moveTo>
                      <a:pt x="63" y="0"/>
                    </a:moveTo>
                    <a:lnTo>
                      <a:pt x="39" y="0"/>
                    </a:lnTo>
                    <a:lnTo>
                      <a:pt x="38" y="3"/>
                    </a:lnTo>
                    <a:lnTo>
                      <a:pt x="62" y="3"/>
                    </a:lnTo>
                    <a:lnTo>
                      <a:pt x="63" y="0"/>
                    </a:lnTo>
                    <a:close/>
                  </a:path>
                </a:pathLst>
              </a:custGeom>
              <a:solidFill>
                <a:srgbClr val="C9C3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10" name="Freeform 1158"/>
              <p:cNvSpPr>
                <a:spLocks noEditPoints="1"/>
              </p:cNvSpPr>
              <p:nvPr/>
            </p:nvSpPr>
            <p:spPr bwMode="auto">
              <a:xfrm>
                <a:off x="7004051" y="2484438"/>
                <a:ext cx="100013" cy="4763"/>
              </a:xfrm>
              <a:custGeom>
                <a:avLst/>
                <a:gdLst>
                  <a:gd name="T0" fmla="*/ 38100 w 63"/>
                  <a:gd name="T1" fmla="*/ 0 h 3"/>
                  <a:gd name="T2" fmla="*/ 1588 w 63"/>
                  <a:gd name="T3" fmla="*/ 0 h 3"/>
                  <a:gd name="T4" fmla="*/ 0 w 63"/>
                  <a:gd name="T5" fmla="*/ 4763 h 3"/>
                  <a:gd name="T6" fmla="*/ 36513 w 63"/>
                  <a:gd name="T7" fmla="*/ 4763 h 3"/>
                  <a:gd name="T8" fmla="*/ 38100 w 63"/>
                  <a:gd name="T9" fmla="*/ 0 h 3"/>
                  <a:gd name="T10" fmla="*/ 100013 w 63"/>
                  <a:gd name="T11" fmla="*/ 0 h 3"/>
                  <a:gd name="T12" fmla="*/ 61913 w 63"/>
                  <a:gd name="T13" fmla="*/ 0 h 3"/>
                  <a:gd name="T14" fmla="*/ 60325 w 63"/>
                  <a:gd name="T15" fmla="*/ 4763 h 3"/>
                  <a:gd name="T16" fmla="*/ 98425 w 63"/>
                  <a:gd name="T17" fmla="*/ 4763 h 3"/>
                  <a:gd name="T18" fmla="*/ 100013 w 6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3">
                    <a:moveTo>
                      <a:pt x="24" y="0"/>
                    </a:moveTo>
                    <a:lnTo>
                      <a:pt x="1" y="0"/>
                    </a:lnTo>
                    <a:lnTo>
                      <a:pt x="0" y="3"/>
                    </a:lnTo>
                    <a:lnTo>
                      <a:pt x="23" y="3"/>
                    </a:lnTo>
                    <a:lnTo>
                      <a:pt x="24" y="0"/>
                    </a:lnTo>
                    <a:moveTo>
                      <a:pt x="63" y="0"/>
                    </a:moveTo>
                    <a:lnTo>
                      <a:pt x="39" y="0"/>
                    </a:lnTo>
                    <a:lnTo>
                      <a:pt x="38" y="3"/>
                    </a:lnTo>
                    <a:lnTo>
                      <a:pt x="62" y="3"/>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11" name="Freeform 1159"/>
              <p:cNvSpPr>
                <a:spLocks noEditPoints="1"/>
              </p:cNvSpPr>
              <p:nvPr/>
            </p:nvSpPr>
            <p:spPr bwMode="auto">
              <a:xfrm>
                <a:off x="6992939" y="2500313"/>
                <a:ext cx="100013" cy="1588"/>
              </a:xfrm>
              <a:custGeom>
                <a:avLst/>
                <a:gdLst>
                  <a:gd name="T0" fmla="*/ 38100 w 63"/>
                  <a:gd name="T1" fmla="*/ 0 h 1"/>
                  <a:gd name="T2" fmla="*/ 1588 w 63"/>
                  <a:gd name="T3" fmla="*/ 0 h 1"/>
                  <a:gd name="T4" fmla="*/ 0 w 63"/>
                  <a:gd name="T5" fmla="*/ 1588 h 1"/>
                  <a:gd name="T6" fmla="*/ 38100 w 63"/>
                  <a:gd name="T7" fmla="*/ 1588 h 1"/>
                  <a:gd name="T8" fmla="*/ 38100 w 63"/>
                  <a:gd name="T9" fmla="*/ 0 h 1"/>
                  <a:gd name="T10" fmla="*/ 100013 w 63"/>
                  <a:gd name="T11" fmla="*/ 0 h 1"/>
                  <a:gd name="T12" fmla="*/ 63500 w 63"/>
                  <a:gd name="T13" fmla="*/ 0 h 1"/>
                  <a:gd name="T14" fmla="*/ 63500 w 63"/>
                  <a:gd name="T15" fmla="*/ 1588 h 1"/>
                  <a:gd name="T16" fmla="*/ 100013 w 63"/>
                  <a:gd name="T17" fmla="*/ 1588 h 1"/>
                  <a:gd name="T18" fmla="*/ 100013 w 6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1">
                    <a:moveTo>
                      <a:pt x="24" y="0"/>
                    </a:moveTo>
                    <a:lnTo>
                      <a:pt x="1" y="0"/>
                    </a:lnTo>
                    <a:lnTo>
                      <a:pt x="0" y="1"/>
                    </a:lnTo>
                    <a:lnTo>
                      <a:pt x="24" y="1"/>
                    </a:lnTo>
                    <a:lnTo>
                      <a:pt x="24" y="0"/>
                    </a:lnTo>
                    <a:close/>
                    <a:moveTo>
                      <a:pt x="63" y="0"/>
                    </a:moveTo>
                    <a:lnTo>
                      <a:pt x="40" y="0"/>
                    </a:lnTo>
                    <a:lnTo>
                      <a:pt x="40" y="1"/>
                    </a:lnTo>
                    <a:lnTo>
                      <a:pt x="63" y="1"/>
                    </a:lnTo>
                    <a:lnTo>
                      <a:pt x="63" y="0"/>
                    </a:lnTo>
                    <a:close/>
                  </a:path>
                </a:pathLst>
              </a:custGeom>
              <a:solidFill>
                <a:srgbClr val="877A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12" name="Freeform 1160"/>
              <p:cNvSpPr>
                <a:spLocks noEditPoints="1"/>
              </p:cNvSpPr>
              <p:nvPr/>
            </p:nvSpPr>
            <p:spPr bwMode="auto">
              <a:xfrm>
                <a:off x="6992939" y="2500313"/>
                <a:ext cx="100013" cy="1588"/>
              </a:xfrm>
              <a:custGeom>
                <a:avLst/>
                <a:gdLst>
                  <a:gd name="T0" fmla="*/ 38100 w 63"/>
                  <a:gd name="T1" fmla="*/ 0 h 1"/>
                  <a:gd name="T2" fmla="*/ 1588 w 63"/>
                  <a:gd name="T3" fmla="*/ 0 h 1"/>
                  <a:gd name="T4" fmla="*/ 0 w 63"/>
                  <a:gd name="T5" fmla="*/ 1588 h 1"/>
                  <a:gd name="T6" fmla="*/ 38100 w 63"/>
                  <a:gd name="T7" fmla="*/ 1588 h 1"/>
                  <a:gd name="T8" fmla="*/ 38100 w 63"/>
                  <a:gd name="T9" fmla="*/ 0 h 1"/>
                  <a:gd name="T10" fmla="*/ 100013 w 63"/>
                  <a:gd name="T11" fmla="*/ 0 h 1"/>
                  <a:gd name="T12" fmla="*/ 63500 w 63"/>
                  <a:gd name="T13" fmla="*/ 0 h 1"/>
                  <a:gd name="T14" fmla="*/ 63500 w 63"/>
                  <a:gd name="T15" fmla="*/ 1588 h 1"/>
                  <a:gd name="T16" fmla="*/ 100013 w 63"/>
                  <a:gd name="T17" fmla="*/ 1588 h 1"/>
                  <a:gd name="T18" fmla="*/ 100013 w 6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1">
                    <a:moveTo>
                      <a:pt x="24" y="0"/>
                    </a:moveTo>
                    <a:lnTo>
                      <a:pt x="1" y="0"/>
                    </a:lnTo>
                    <a:lnTo>
                      <a:pt x="0" y="1"/>
                    </a:lnTo>
                    <a:lnTo>
                      <a:pt x="24" y="1"/>
                    </a:lnTo>
                    <a:lnTo>
                      <a:pt x="24" y="0"/>
                    </a:lnTo>
                    <a:moveTo>
                      <a:pt x="63" y="0"/>
                    </a:moveTo>
                    <a:lnTo>
                      <a:pt x="40" y="0"/>
                    </a:lnTo>
                    <a:lnTo>
                      <a:pt x="40" y="1"/>
                    </a:lnTo>
                    <a:lnTo>
                      <a:pt x="63"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13" name="Freeform 1161"/>
              <p:cNvSpPr/>
              <p:nvPr/>
            </p:nvSpPr>
            <p:spPr bwMode="auto">
              <a:xfrm>
                <a:off x="6872289" y="2368551"/>
                <a:ext cx="101600" cy="136525"/>
              </a:xfrm>
              <a:custGeom>
                <a:avLst/>
                <a:gdLst>
                  <a:gd name="T0" fmla="*/ 92841 w 58"/>
                  <a:gd name="T1" fmla="*/ 78014 h 77"/>
                  <a:gd name="T2" fmla="*/ 75324 w 58"/>
                  <a:gd name="T3" fmla="*/ 63830 h 77"/>
                  <a:gd name="T4" fmla="*/ 61310 w 58"/>
                  <a:gd name="T5" fmla="*/ 54965 h 77"/>
                  <a:gd name="T6" fmla="*/ 50800 w 58"/>
                  <a:gd name="T7" fmla="*/ 47872 h 77"/>
                  <a:gd name="T8" fmla="*/ 40290 w 58"/>
                  <a:gd name="T9" fmla="*/ 33688 h 77"/>
                  <a:gd name="T10" fmla="*/ 43793 w 58"/>
                  <a:gd name="T11" fmla="*/ 28369 h 77"/>
                  <a:gd name="T12" fmla="*/ 50800 w 58"/>
                  <a:gd name="T13" fmla="*/ 24823 h 77"/>
                  <a:gd name="T14" fmla="*/ 59559 w 58"/>
                  <a:gd name="T15" fmla="*/ 28369 h 77"/>
                  <a:gd name="T16" fmla="*/ 64814 w 58"/>
                  <a:gd name="T17" fmla="*/ 37234 h 77"/>
                  <a:gd name="T18" fmla="*/ 64814 w 58"/>
                  <a:gd name="T19" fmla="*/ 40780 h 77"/>
                  <a:gd name="T20" fmla="*/ 101600 w 58"/>
                  <a:gd name="T21" fmla="*/ 37234 h 77"/>
                  <a:gd name="T22" fmla="*/ 99848 w 58"/>
                  <a:gd name="T23" fmla="*/ 31915 h 77"/>
                  <a:gd name="T24" fmla="*/ 92841 w 58"/>
                  <a:gd name="T25" fmla="*/ 15957 h 77"/>
                  <a:gd name="T26" fmla="*/ 78828 w 58"/>
                  <a:gd name="T27" fmla="*/ 3546 h 77"/>
                  <a:gd name="T28" fmla="*/ 50800 w 58"/>
                  <a:gd name="T29" fmla="*/ 0 h 77"/>
                  <a:gd name="T30" fmla="*/ 22772 w 58"/>
                  <a:gd name="T31" fmla="*/ 5319 h 77"/>
                  <a:gd name="T32" fmla="*/ 3503 w 58"/>
                  <a:gd name="T33" fmla="*/ 35461 h 77"/>
                  <a:gd name="T34" fmla="*/ 10510 w 58"/>
                  <a:gd name="T35" fmla="*/ 54965 h 77"/>
                  <a:gd name="T36" fmla="*/ 31531 w 58"/>
                  <a:gd name="T37" fmla="*/ 72695 h 77"/>
                  <a:gd name="T38" fmla="*/ 56055 w 58"/>
                  <a:gd name="T39" fmla="*/ 88653 h 77"/>
                  <a:gd name="T40" fmla="*/ 56055 w 58"/>
                  <a:gd name="T41" fmla="*/ 88653 h 77"/>
                  <a:gd name="T42" fmla="*/ 64814 w 58"/>
                  <a:gd name="T43" fmla="*/ 99291 h 77"/>
                  <a:gd name="T44" fmla="*/ 63062 w 58"/>
                  <a:gd name="T45" fmla="*/ 104610 h 77"/>
                  <a:gd name="T46" fmla="*/ 50800 w 58"/>
                  <a:gd name="T47" fmla="*/ 109929 h 77"/>
                  <a:gd name="T48" fmla="*/ 50800 w 58"/>
                  <a:gd name="T49" fmla="*/ 109929 h 77"/>
                  <a:gd name="T50" fmla="*/ 42041 w 58"/>
                  <a:gd name="T51" fmla="*/ 106383 h 77"/>
                  <a:gd name="T52" fmla="*/ 35034 w 58"/>
                  <a:gd name="T53" fmla="*/ 93972 h 77"/>
                  <a:gd name="T54" fmla="*/ 35034 w 58"/>
                  <a:gd name="T55" fmla="*/ 90426 h 77"/>
                  <a:gd name="T56" fmla="*/ 0 w 58"/>
                  <a:gd name="T57" fmla="*/ 92199 h 77"/>
                  <a:gd name="T58" fmla="*/ 0 w 58"/>
                  <a:gd name="T59" fmla="*/ 95745 h 77"/>
                  <a:gd name="T60" fmla="*/ 7007 w 58"/>
                  <a:gd name="T61" fmla="*/ 117021 h 77"/>
                  <a:gd name="T62" fmla="*/ 22772 w 58"/>
                  <a:gd name="T63" fmla="*/ 129433 h 77"/>
                  <a:gd name="T64" fmla="*/ 52552 w 58"/>
                  <a:gd name="T65" fmla="*/ 136525 h 77"/>
                  <a:gd name="T66" fmla="*/ 68317 w 58"/>
                  <a:gd name="T67" fmla="*/ 134752 h 77"/>
                  <a:gd name="T68" fmla="*/ 91090 w 58"/>
                  <a:gd name="T69" fmla="*/ 124114 h 77"/>
                  <a:gd name="T70" fmla="*/ 101600 w 58"/>
                  <a:gd name="T71" fmla="*/ 99291 h 77"/>
                  <a:gd name="T72" fmla="*/ 96345 w 58"/>
                  <a:gd name="T73" fmla="*/ 85106 h 77"/>
                  <a:gd name="T74" fmla="*/ 92841 w 58"/>
                  <a:gd name="T75" fmla="*/ 78014 h 7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8" h="77">
                    <a:moveTo>
                      <a:pt x="53" y="44"/>
                    </a:moveTo>
                    <a:cubicBezTo>
                      <a:pt x="50" y="41"/>
                      <a:pt x="47" y="39"/>
                      <a:pt x="43" y="36"/>
                    </a:cubicBezTo>
                    <a:cubicBezTo>
                      <a:pt x="42" y="35"/>
                      <a:pt x="39" y="33"/>
                      <a:pt x="35" y="31"/>
                    </a:cubicBezTo>
                    <a:cubicBezTo>
                      <a:pt x="32" y="30"/>
                      <a:pt x="30" y="28"/>
                      <a:pt x="29" y="27"/>
                    </a:cubicBezTo>
                    <a:cubicBezTo>
                      <a:pt x="25" y="24"/>
                      <a:pt x="23" y="22"/>
                      <a:pt x="23" y="19"/>
                    </a:cubicBezTo>
                    <a:cubicBezTo>
                      <a:pt x="23" y="18"/>
                      <a:pt x="24" y="17"/>
                      <a:pt x="25" y="16"/>
                    </a:cubicBezTo>
                    <a:cubicBezTo>
                      <a:pt x="26" y="15"/>
                      <a:pt x="27" y="14"/>
                      <a:pt x="29" y="14"/>
                    </a:cubicBezTo>
                    <a:cubicBezTo>
                      <a:pt x="31" y="14"/>
                      <a:pt x="33" y="15"/>
                      <a:pt x="34" y="16"/>
                    </a:cubicBezTo>
                    <a:cubicBezTo>
                      <a:pt x="36" y="17"/>
                      <a:pt x="37" y="18"/>
                      <a:pt x="37" y="21"/>
                    </a:cubicBezTo>
                    <a:cubicBezTo>
                      <a:pt x="37" y="23"/>
                      <a:pt x="37" y="23"/>
                      <a:pt x="37" y="23"/>
                    </a:cubicBezTo>
                    <a:cubicBezTo>
                      <a:pt x="58" y="21"/>
                      <a:pt x="58" y="21"/>
                      <a:pt x="58" y="21"/>
                    </a:cubicBezTo>
                    <a:cubicBezTo>
                      <a:pt x="57" y="18"/>
                      <a:pt x="57" y="18"/>
                      <a:pt x="57" y="18"/>
                    </a:cubicBezTo>
                    <a:cubicBezTo>
                      <a:pt x="57" y="14"/>
                      <a:pt x="56" y="11"/>
                      <a:pt x="53" y="9"/>
                    </a:cubicBezTo>
                    <a:cubicBezTo>
                      <a:pt x="51" y="6"/>
                      <a:pt x="48" y="4"/>
                      <a:pt x="45" y="2"/>
                    </a:cubicBezTo>
                    <a:cubicBezTo>
                      <a:pt x="40" y="1"/>
                      <a:pt x="35" y="0"/>
                      <a:pt x="29" y="0"/>
                    </a:cubicBezTo>
                    <a:cubicBezTo>
                      <a:pt x="23" y="0"/>
                      <a:pt x="17" y="1"/>
                      <a:pt x="13" y="3"/>
                    </a:cubicBezTo>
                    <a:cubicBezTo>
                      <a:pt x="5" y="7"/>
                      <a:pt x="2" y="12"/>
                      <a:pt x="2" y="20"/>
                    </a:cubicBezTo>
                    <a:cubicBezTo>
                      <a:pt x="2" y="24"/>
                      <a:pt x="3" y="28"/>
                      <a:pt x="6" y="31"/>
                    </a:cubicBezTo>
                    <a:cubicBezTo>
                      <a:pt x="8" y="34"/>
                      <a:pt x="12" y="37"/>
                      <a:pt x="18" y="41"/>
                    </a:cubicBezTo>
                    <a:cubicBezTo>
                      <a:pt x="32" y="50"/>
                      <a:pt x="32" y="50"/>
                      <a:pt x="32" y="50"/>
                    </a:cubicBezTo>
                    <a:cubicBezTo>
                      <a:pt x="32" y="50"/>
                      <a:pt x="32" y="50"/>
                      <a:pt x="32" y="50"/>
                    </a:cubicBezTo>
                    <a:cubicBezTo>
                      <a:pt x="34" y="51"/>
                      <a:pt x="37" y="54"/>
                      <a:pt x="37" y="56"/>
                    </a:cubicBezTo>
                    <a:cubicBezTo>
                      <a:pt x="37" y="57"/>
                      <a:pt x="36" y="58"/>
                      <a:pt x="36" y="59"/>
                    </a:cubicBezTo>
                    <a:cubicBezTo>
                      <a:pt x="34" y="61"/>
                      <a:pt x="32" y="62"/>
                      <a:pt x="29" y="62"/>
                    </a:cubicBezTo>
                    <a:cubicBezTo>
                      <a:pt x="29" y="62"/>
                      <a:pt x="29" y="62"/>
                      <a:pt x="29" y="62"/>
                    </a:cubicBezTo>
                    <a:cubicBezTo>
                      <a:pt x="27" y="62"/>
                      <a:pt x="26" y="61"/>
                      <a:pt x="24" y="60"/>
                    </a:cubicBezTo>
                    <a:cubicBezTo>
                      <a:pt x="22" y="59"/>
                      <a:pt x="21" y="56"/>
                      <a:pt x="20" y="53"/>
                    </a:cubicBezTo>
                    <a:cubicBezTo>
                      <a:pt x="20" y="51"/>
                      <a:pt x="20" y="51"/>
                      <a:pt x="20" y="51"/>
                    </a:cubicBezTo>
                    <a:cubicBezTo>
                      <a:pt x="0" y="52"/>
                      <a:pt x="0" y="52"/>
                      <a:pt x="0" y="52"/>
                    </a:cubicBezTo>
                    <a:cubicBezTo>
                      <a:pt x="0" y="54"/>
                      <a:pt x="0" y="54"/>
                      <a:pt x="0" y="54"/>
                    </a:cubicBezTo>
                    <a:cubicBezTo>
                      <a:pt x="0" y="59"/>
                      <a:pt x="2" y="62"/>
                      <a:pt x="4" y="66"/>
                    </a:cubicBezTo>
                    <a:cubicBezTo>
                      <a:pt x="6" y="69"/>
                      <a:pt x="9" y="71"/>
                      <a:pt x="13" y="73"/>
                    </a:cubicBezTo>
                    <a:cubicBezTo>
                      <a:pt x="18" y="75"/>
                      <a:pt x="23" y="77"/>
                      <a:pt x="30" y="77"/>
                    </a:cubicBezTo>
                    <a:cubicBezTo>
                      <a:pt x="33" y="77"/>
                      <a:pt x="37" y="76"/>
                      <a:pt x="39" y="76"/>
                    </a:cubicBezTo>
                    <a:cubicBezTo>
                      <a:pt x="45" y="75"/>
                      <a:pt x="49" y="73"/>
                      <a:pt x="52" y="70"/>
                    </a:cubicBezTo>
                    <a:cubicBezTo>
                      <a:pt x="56" y="66"/>
                      <a:pt x="58" y="61"/>
                      <a:pt x="58" y="56"/>
                    </a:cubicBezTo>
                    <a:cubicBezTo>
                      <a:pt x="58" y="53"/>
                      <a:pt x="57" y="51"/>
                      <a:pt x="55" y="48"/>
                    </a:cubicBezTo>
                    <a:cubicBezTo>
                      <a:pt x="55" y="46"/>
                      <a:pt x="54" y="45"/>
                      <a:pt x="53" y="44"/>
                    </a:cubicBezTo>
                    <a:close/>
                  </a:path>
                </a:pathLst>
              </a:custGeom>
              <a:solidFill>
                <a:srgbClr val="BD250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14" name="Freeform 1162"/>
              <p:cNvSpPr/>
              <p:nvPr/>
            </p:nvSpPr>
            <p:spPr bwMode="auto">
              <a:xfrm>
                <a:off x="6988176" y="2371726"/>
                <a:ext cx="100013" cy="130175"/>
              </a:xfrm>
              <a:custGeom>
                <a:avLst/>
                <a:gdLst>
                  <a:gd name="T0" fmla="*/ 61913 w 63"/>
                  <a:gd name="T1" fmla="*/ 50800 h 82"/>
                  <a:gd name="T2" fmla="*/ 38100 w 63"/>
                  <a:gd name="T3" fmla="*/ 50800 h 82"/>
                  <a:gd name="T4" fmla="*/ 38100 w 63"/>
                  <a:gd name="T5" fmla="*/ 0 h 82"/>
                  <a:gd name="T6" fmla="*/ 0 w 63"/>
                  <a:gd name="T7" fmla="*/ 0 h 82"/>
                  <a:gd name="T8" fmla="*/ 0 w 63"/>
                  <a:gd name="T9" fmla="*/ 130175 h 82"/>
                  <a:gd name="T10" fmla="*/ 38100 w 63"/>
                  <a:gd name="T11" fmla="*/ 130175 h 82"/>
                  <a:gd name="T12" fmla="*/ 38100 w 63"/>
                  <a:gd name="T13" fmla="*/ 77788 h 82"/>
                  <a:gd name="T14" fmla="*/ 61913 w 63"/>
                  <a:gd name="T15" fmla="*/ 77788 h 82"/>
                  <a:gd name="T16" fmla="*/ 61913 w 63"/>
                  <a:gd name="T17" fmla="*/ 130175 h 82"/>
                  <a:gd name="T18" fmla="*/ 100013 w 63"/>
                  <a:gd name="T19" fmla="*/ 130175 h 82"/>
                  <a:gd name="T20" fmla="*/ 100013 w 63"/>
                  <a:gd name="T21" fmla="*/ 0 h 82"/>
                  <a:gd name="T22" fmla="*/ 61913 w 63"/>
                  <a:gd name="T23" fmla="*/ 0 h 82"/>
                  <a:gd name="T24" fmla="*/ 61913 w 63"/>
                  <a:gd name="T25" fmla="*/ 50800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3" h="82">
                    <a:moveTo>
                      <a:pt x="39" y="32"/>
                    </a:moveTo>
                    <a:lnTo>
                      <a:pt x="24" y="32"/>
                    </a:lnTo>
                    <a:lnTo>
                      <a:pt x="24" y="0"/>
                    </a:lnTo>
                    <a:lnTo>
                      <a:pt x="0" y="0"/>
                    </a:lnTo>
                    <a:lnTo>
                      <a:pt x="0" y="82"/>
                    </a:lnTo>
                    <a:lnTo>
                      <a:pt x="24" y="82"/>
                    </a:lnTo>
                    <a:lnTo>
                      <a:pt x="24" y="49"/>
                    </a:lnTo>
                    <a:lnTo>
                      <a:pt x="39" y="49"/>
                    </a:lnTo>
                    <a:lnTo>
                      <a:pt x="39" y="82"/>
                    </a:lnTo>
                    <a:lnTo>
                      <a:pt x="63" y="82"/>
                    </a:lnTo>
                    <a:lnTo>
                      <a:pt x="63" y="0"/>
                    </a:lnTo>
                    <a:lnTo>
                      <a:pt x="39" y="0"/>
                    </a:lnTo>
                    <a:lnTo>
                      <a:pt x="39" y="32"/>
                    </a:lnTo>
                    <a:close/>
                  </a:path>
                </a:pathLst>
              </a:custGeom>
              <a:solidFill>
                <a:srgbClr val="BD250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15" name="Freeform 1163"/>
              <p:cNvSpPr>
                <a:spLocks noEditPoints="1"/>
              </p:cNvSpPr>
              <p:nvPr/>
            </p:nvSpPr>
            <p:spPr bwMode="auto">
              <a:xfrm>
                <a:off x="7104064" y="2368551"/>
                <a:ext cx="98425" cy="136525"/>
              </a:xfrm>
              <a:custGeom>
                <a:avLst/>
                <a:gdLst>
                  <a:gd name="T0" fmla="*/ 84364 w 56"/>
                  <a:gd name="T1" fmla="*/ 8865 h 77"/>
                  <a:gd name="T2" fmla="*/ 49213 w 56"/>
                  <a:gd name="T3" fmla="*/ 0 h 77"/>
                  <a:gd name="T4" fmla="*/ 15818 w 56"/>
                  <a:gd name="T5" fmla="*/ 8865 h 77"/>
                  <a:gd name="T6" fmla="*/ 0 w 56"/>
                  <a:gd name="T7" fmla="*/ 33688 h 77"/>
                  <a:gd name="T8" fmla="*/ 0 w 56"/>
                  <a:gd name="T9" fmla="*/ 101064 h 77"/>
                  <a:gd name="T10" fmla="*/ 15818 w 56"/>
                  <a:gd name="T11" fmla="*/ 125887 h 77"/>
                  <a:gd name="T12" fmla="*/ 49213 w 56"/>
                  <a:gd name="T13" fmla="*/ 136525 h 77"/>
                  <a:gd name="T14" fmla="*/ 84364 w 56"/>
                  <a:gd name="T15" fmla="*/ 125887 h 77"/>
                  <a:gd name="T16" fmla="*/ 98425 w 56"/>
                  <a:gd name="T17" fmla="*/ 101064 h 77"/>
                  <a:gd name="T18" fmla="*/ 98425 w 56"/>
                  <a:gd name="T19" fmla="*/ 33688 h 77"/>
                  <a:gd name="T20" fmla="*/ 84364 w 56"/>
                  <a:gd name="T21" fmla="*/ 8865 h 77"/>
                  <a:gd name="T22" fmla="*/ 36909 w 56"/>
                  <a:gd name="T23" fmla="*/ 33688 h 77"/>
                  <a:gd name="T24" fmla="*/ 40425 w 56"/>
                  <a:gd name="T25" fmla="*/ 30142 h 77"/>
                  <a:gd name="T26" fmla="*/ 49213 w 56"/>
                  <a:gd name="T27" fmla="*/ 26596 h 77"/>
                  <a:gd name="T28" fmla="*/ 58000 w 56"/>
                  <a:gd name="T29" fmla="*/ 30142 h 77"/>
                  <a:gd name="T30" fmla="*/ 59758 w 56"/>
                  <a:gd name="T31" fmla="*/ 33688 h 77"/>
                  <a:gd name="T32" fmla="*/ 59758 w 56"/>
                  <a:gd name="T33" fmla="*/ 101064 h 77"/>
                  <a:gd name="T34" fmla="*/ 58000 w 56"/>
                  <a:gd name="T35" fmla="*/ 104610 h 77"/>
                  <a:gd name="T36" fmla="*/ 49213 w 56"/>
                  <a:gd name="T37" fmla="*/ 106383 h 77"/>
                  <a:gd name="T38" fmla="*/ 40425 w 56"/>
                  <a:gd name="T39" fmla="*/ 104610 h 77"/>
                  <a:gd name="T40" fmla="*/ 36909 w 56"/>
                  <a:gd name="T41" fmla="*/ 101064 h 77"/>
                  <a:gd name="T42" fmla="*/ 36909 w 56"/>
                  <a:gd name="T43" fmla="*/ 33688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6" h="77">
                    <a:moveTo>
                      <a:pt x="48" y="5"/>
                    </a:moveTo>
                    <a:cubicBezTo>
                      <a:pt x="42" y="1"/>
                      <a:pt x="36" y="0"/>
                      <a:pt x="28" y="0"/>
                    </a:cubicBezTo>
                    <a:cubicBezTo>
                      <a:pt x="21" y="0"/>
                      <a:pt x="14" y="1"/>
                      <a:pt x="9" y="5"/>
                    </a:cubicBezTo>
                    <a:cubicBezTo>
                      <a:pt x="3" y="9"/>
                      <a:pt x="0" y="13"/>
                      <a:pt x="0" y="19"/>
                    </a:cubicBezTo>
                    <a:cubicBezTo>
                      <a:pt x="0" y="57"/>
                      <a:pt x="0" y="57"/>
                      <a:pt x="0" y="57"/>
                    </a:cubicBezTo>
                    <a:cubicBezTo>
                      <a:pt x="0" y="63"/>
                      <a:pt x="3" y="67"/>
                      <a:pt x="9" y="71"/>
                    </a:cubicBezTo>
                    <a:cubicBezTo>
                      <a:pt x="14" y="75"/>
                      <a:pt x="21" y="77"/>
                      <a:pt x="28" y="77"/>
                    </a:cubicBezTo>
                    <a:cubicBezTo>
                      <a:pt x="36" y="77"/>
                      <a:pt x="42" y="75"/>
                      <a:pt x="48" y="71"/>
                    </a:cubicBezTo>
                    <a:cubicBezTo>
                      <a:pt x="53" y="67"/>
                      <a:pt x="56" y="63"/>
                      <a:pt x="56" y="57"/>
                    </a:cubicBezTo>
                    <a:cubicBezTo>
                      <a:pt x="56" y="19"/>
                      <a:pt x="56" y="19"/>
                      <a:pt x="56" y="19"/>
                    </a:cubicBezTo>
                    <a:cubicBezTo>
                      <a:pt x="56" y="13"/>
                      <a:pt x="53" y="9"/>
                      <a:pt x="48" y="5"/>
                    </a:cubicBezTo>
                    <a:close/>
                    <a:moveTo>
                      <a:pt x="21" y="19"/>
                    </a:moveTo>
                    <a:cubicBezTo>
                      <a:pt x="21" y="18"/>
                      <a:pt x="21" y="18"/>
                      <a:pt x="23" y="17"/>
                    </a:cubicBezTo>
                    <a:cubicBezTo>
                      <a:pt x="24" y="16"/>
                      <a:pt x="26" y="15"/>
                      <a:pt x="28" y="15"/>
                    </a:cubicBezTo>
                    <a:cubicBezTo>
                      <a:pt x="30" y="15"/>
                      <a:pt x="31" y="16"/>
                      <a:pt x="33" y="17"/>
                    </a:cubicBezTo>
                    <a:cubicBezTo>
                      <a:pt x="34" y="18"/>
                      <a:pt x="34" y="18"/>
                      <a:pt x="34" y="19"/>
                    </a:cubicBezTo>
                    <a:cubicBezTo>
                      <a:pt x="34" y="57"/>
                      <a:pt x="34" y="57"/>
                      <a:pt x="34" y="57"/>
                    </a:cubicBezTo>
                    <a:cubicBezTo>
                      <a:pt x="34" y="57"/>
                      <a:pt x="34" y="58"/>
                      <a:pt x="33" y="59"/>
                    </a:cubicBezTo>
                    <a:cubicBezTo>
                      <a:pt x="31" y="60"/>
                      <a:pt x="30" y="60"/>
                      <a:pt x="28" y="60"/>
                    </a:cubicBezTo>
                    <a:cubicBezTo>
                      <a:pt x="26" y="60"/>
                      <a:pt x="24" y="60"/>
                      <a:pt x="23" y="59"/>
                    </a:cubicBezTo>
                    <a:cubicBezTo>
                      <a:pt x="21" y="58"/>
                      <a:pt x="21" y="57"/>
                      <a:pt x="21" y="57"/>
                    </a:cubicBezTo>
                    <a:lnTo>
                      <a:pt x="21" y="19"/>
                    </a:lnTo>
                    <a:close/>
                  </a:path>
                </a:pathLst>
              </a:custGeom>
              <a:solidFill>
                <a:srgbClr val="BD250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16" name="Freeform 1164"/>
              <p:cNvSpPr>
                <a:spLocks noEditPoints="1"/>
              </p:cNvSpPr>
              <p:nvPr/>
            </p:nvSpPr>
            <p:spPr bwMode="auto">
              <a:xfrm>
                <a:off x="7216776" y="2371726"/>
                <a:ext cx="98425" cy="130175"/>
              </a:xfrm>
              <a:custGeom>
                <a:avLst/>
                <a:gdLst>
                  <a:gd name="T0" fmla="*/ 84364 w 56"/>
                  <a:gd name="T1" fmla="*/ 8678 h 75"/>
                  <a:gd name="T2" fmla="*/ 49213 w 56"/>
                  <a:gd name="T3" fmla="*/ 0 h 75"/>
                  <a:gd name="T4" fmla="*/ 0 w 56"/>
                  <a:gd name="T5" fmla="*/ 0 h 75"/>
                  <a:gd name="T6" fmla="*/ 0 w 56"/>
                  <a:gd name="T7" fmla="*/ 130175 h 75"/>
                  <a:gd name="T8" fmla="*/ 38667 w 56"/>
                  <a:gd name="T9" fmla="*/ 130175 h 75"/>
                  <a:gd name="T10" fmla="*/ 38667 w 56"/>
                  <a:gd name="T11" fmla="*/ 83312 h 75"/>
                  <a:gd name="T12" fmla="*/ 49213 w 56"/>
                  <a:gd name="T13" fmla="*/ 83312 h 75"/>
                  <a:gd name="T14" fmla="*/ 84364 w 56"/>
                  <a:gd name="T15" fmla="*/ 74634 h 75"/>
                  <a:gd name="T16" fmla="*/ 98425 w 56"/>
                  <a:gd name="T17" fmla="*/ 50334 h 75"/>
                  <a:gd name="T18" fmla="*/ 98425 w 56"/>
                  <a:gd name="T19" fmla="*/ 32978 h 75"/>
                  <a:gd name="T20" fmla="*/ 84364 w 56"/>
                  <a:gd name="T21" fmla="*/ 8678 h 75"/>
                  <a:gd name="T22" fmla="*/ 50970 w 56"/>
                  <a:gd name="T23" fmla="*/ 57277 h 75"/>
                  <a:gd name="T24" fmla="*/ 38667 w 56"/>
                  <a:gd name="T25" fmla="*/ 57277 h 75"/>
                  <a:gd name="T26" fmla="*/ 38667 w 56"/>
                  <a:gd name="T27" fmla="*/ 27771 h 75"/>
                  <a:gd name="T28" fmla="*/ 50970 w 56"/>
                  <a:gd name="T29" fmla="*/ 27771 h 75"/>
                  <a:gd name="T30" fmla="*/ 59758 w 56"/>
                  <a:gd name="T31" fmla="*/ 29506 h 75"/>
                  <a:gd name="T32" fmla="*/ 61516 w 56"/>
                  <a:gd name="T33" fmla="*/ 32978 h 75"/>
                  <a:gd name="T34" fmla="*/ 61516 w 56"/>
                  <a:gd name="T35" fmla="*/ 50334 h 75"/>
                  <a:gd name="T36" fmla="*/ 59758 w 56"/>
                  <a:gd name="T37" fmla="*/ 53806 h 75"/>
                  <a:gd name="T38" fmla="*/ 50970 w 56"/>
                  <a:gd name="T39" fmla="*/ 57277 h 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6" h="75">
                    <a:moveTo>
                      <a:pt x="48" y="5"/>
                    </a:moveTo>
                    <a:cubicBezTo>
                      <a:pt x="43" y="1"/>
                      <a:pt x="37" y="0"/>
                      <a:pt x="28" y="0"/>
                    </a:cubicBezTo>
                    <a:cubicBezTo>
                      <a:pt x="0" y="0"/>
                      <a:pt x="0" y="0"/>
                      <a:pt x="0" y="0"/>
                    </a:cubicBezTo>
                    <a:cubicBezTo>
                      <a:pt x="0" y="75"/>
                      <a:pt x="0" y="75"/>
                      <a:pt x="0" y="75"/>
                    </a:cubicBezTo>
                    <a:cubicBezTo>
                      <a:pt x="22" y="75"/>
                      <a:pt x="22" y="75"/>
                      <a:pt x="22" y="75"/>
                    </a:cubicBezTo>
                    <a:cubicBezTo>
                      <a:pt x="22" y="48"/>
                      <a:pt x="22" y="48"/>
                      <a:pt x="22" y="48"/>
                    </a:cubicBezTo>
                    <a:cubicBezTo>
                      <a:pt x="28" y="48"/>
                      <a:pt x="28" y="48"/>
                      <a:pt x="28" y="48"/>
                    </a:cubicBezTo>
                    <a:cubicBezTo>
                      <a:pt x="36" y="48"/>
                      <a:pt x="42" y="47"/>
                      <a:pt x="48" y="43"/>
                    </a:cubicBezTo>
                    <a:cubicBezTo>
                      <a:pt x="53" y="39"/>
                      <a:pt x="56" y="35"/>
                      <a:pt x="56" y="29"/>
                    </a:cubicBezTo>
                    <a:cubicBezTo>
                      <a:pt x="56" y="19"/>
                      <a:pt x="56" y="19"/>
                      <a:pt x="56" y="19"/>
                    </a:cubicBezTo>
                    <a:cubicBezTo>
                      <a:pt x="56" y="13"/>
                      <a:pt x="53" y="8"/>
                      <a:pt x="48" y="5"/>
                    </a:cubicBezTo>
                    <a:close/>
                    <a:moveTo>
                      <a:pt x="29" y="33"/>
                    </a:moveTo>
                    <a:cubicBezTo>
                      <a:pt x="22" y="33"/>
                      <a:pt x="22" y="33"/>
                      <a:pt x="22" y="33"/>
                    </a:cubicBezTo>
                    <a:cubicBezTo>
                      <a:pt x="22" y="16"/>
                      <a:pt x="22" y="16"/>
                      <a:pt x="22" y="16"/>
                    </a:cubicBezTo>
                    <a:cubicBezTo>
                      <a:pt x="29" y="16"/>
                      <a:pt x="29" y="16"/>
                      <a:pt x="29" y="16"/>
                    </a:cubicBezTo>
                    <a:cubicBezTo>
                      <a:pt x="31" y="16"/>
                      <a:pt x="33" y="16"/>
                      <a:pt x="34" y="17"/>
                    </a:cubicBezTo>
                    <a:cubicBezTo>
                      <a:pt x="35" y="18"/>
                      <a:pt x="35" y="18"/>
                      <a:pt x="35" y="19"/>
                    </a:cubicBezTo>
                    <a:cubicBezTo>
                      <a:pt x="35" y="29"/>
                      <a:pt x="35" y="29"/>
                      <a:pt x="35" y="29"/>
                    </a:cubicBezTo>
                    <a:cubicBezTo>
                      <a:pt x="35" y="30"/>
                      <a:pt x="35" y="30"/>
                      <a:pt x="34" y="31"/>
                    </a:cubicBezTo>
                    <a:cubicBezTo>
                      <a:pt x="32" y="32"/>
                      <a:pt x="31" y="33"/>
                      <a:pt x="29" y="33"/>
                    </a:cubicBezTo>
                    <a:close/>
                  </a:path>
                </a:pathLst>
              </a:custGeom>
              <a:solidFill>
                <a:srgbClr val="BD250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17" name="Freeform 1165"/>
              <p:cNvSpPr/>
              <p:nvPr/>
            </p:nvSpPr>
            <p:spPr bwMode="auto">
              <a:xfrm>
                <a:off x="6911976" y="2408238"/>
                <a:ext cx="61913" cy="65088"/>
              </a:xfrm>
              <a:custGeom>
                <a:avLst/>
                <a:gdLst>
                  <a:gd name="T0" fmla="*/ 56606 w 35"/>
                  <a:gd name="T1" fmla="*/ 45738 h 37"/>
                  <a:gd name="T2" fmla="*/ 53068 w 35"/>
                  <a:gd name="T3" fmla="*/ 38701 h 37"/>
                  <a:gd name="T4" fmla="*/ 35379 w 35"/>
                  <a:gd name="T5" fmla="*/ 24628 h 37"/>
                  <a:gd name="T6" fmla="*/ 21227 w 35"/>
                  <a:gd name="T7" fmla="*/ 15832 h 37"/>
                  <a:gd name="T8" fmla="*/ 10614 w 35"/>
                  <a:gd name="T9" fmla="*/ 8796 h 37"/>
                  <a:gd name="T10" fmla="*/ 1769 w 35"/>
                  <a:gd name="T11" fmla="*/ 0 h 37"/>
                  <a:gd name="T12" fmla="*/ 0 w 35"/>
                  <a:gd name="T13" fmla="*/ 3518 h 37"/>
                  <a:gd name="T14" fmla="*/ 10614 w 35"/>
                  <a:gd name="T15" fmla="*/ 17591 h 37"/>
                  <a:gd name="T16" fmla="*/ 21227 w 35"/>
                  <a:gd name="T17" fmla="*/ 24628 h 37"/>
                  <a:gd name="T18" fmla="*/ 35379 w 35"/>
                  <a:gd name="T19" fmla="*/ 33424 h 37"/>
                  <a:gd name="T20" fmla="*/ 53068 w 35"/>
                  <a:gd name="T21" fmla="*/ 47497 h 37"/>
                  <a:gd name="T22" fmla="*/ 56606 w 35"/>
                  <a:gd name="T23" fmla="*/ 52774 h 37"/>
                  <a:gd name="T24" fmla="*/ 61913 w 35"/>
                  <a:gd name="T25" fmla="*/ 65088 h 37"/>
                  <a:gd name="T26" fmla="*/ 61913 w 35"/>
                  <a:gd name="T27" fmla="*/ 59811 h 37"/>
                  <a:gd name="T28" fmla="*/ 56606 w 35"/>
                  <a:gd name="T29" fmla="*/ 45738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37">
                    <a:moveTo>
                      <a:pt x="32" y="26"/>
                    </a:moveTo>
                    <a:cubicBezTo>
                      <a:pt x="32" y="24"/>
                      <a:pt x="31" y="23"/>
                      <a:pt x="30" y="22"/>
                    </a:cubicBezTo>
                    <a:cubicBezTo>
                      <a:pt x="27" y="19"/>
                      <a:pt x="24" y="17"/>
                      <a:pt x="20" y="14"/>
                    </a:cubicBezTo>
                    <a:cubicBezTo>
                      <a:pt x="19" y="13"/>
                      <a:pt x="16" y="11"/>
                      <a:pt x="12" y="9"/>
                    </a:cubicBezTo>
                    <a:cubicBezTo>
                      <a:pt x="9" y="8"/>
                      <a:pt x="7" y="6"/>
                      <a:pt x="6" y="5"/>
                    </a:cubicBezTo>
                    <a:cubicBezTo>
                      <a:pt x="3" y="3"/>
                      <a:pt x="2" y="1"/>
                      <a:pt x="1" y="0"/>
                    </a:cubicBezTo>
                    <a:cubicBezTo>
                      <a:pt x="1" y="0"/>
                      <a:pt x="0" y="1"/>
                      <a:pt x="0" y="2"/>
                    </a:cubicBezTo>
                    <a:cubicBezTo>
                      <a:pt x="0" y="5"/>
                      <a:pt x="2" y="7"/>
                      <a:pt x="6" y="10"/>
                    </a:cubicBezTo>
                    <a:cubicBezTo>
                      <a:pt x="7" y="11"/>
                      <a:pt x="9" y="12"/>
                      <a:pt x="12" y="14"/>
                    </a:cubicBezTo>
                    <a:cubicBezTo>
                      <a:pt x="16" y="16"/>
                      <a:pt x="19" y="18"/>
                      <a:pt x="20" y="19"/>
                    </a:cubicBezTo>
                    <a:cubicBezTo>
                      <a:pt x="24" y="21"/>
                      <a:pt x="27" y="24"/>
                      <a:pt x="30" y="27"/>
                    </a:cubicBezTo>
                    <a:cubicBezTo>
                      <a:pt x="31" y="28"/>
                      <a:pt x="32" y="29"/>
                      <a:pt x="32" y="30"/>
                    </a:cubicBezTo>
                    <a:cubicBezTo>
                      <a:pt x="34" y="33"/>
                      <a:pt x="35" y="35"/>
                      <a:pt x="35" y="37"/>
                    </a:cubicBezTo>
                    <a:cubicBezTo>
                      <a:pt x="35" y="36"/>
                      <a:pt x="35" y="35"/>
                      <a:pt x="35" y="34"/>
                    </a:cubicBezTo>
                    <a:cubicBezTo>
                      <a:pt x="35" y="31"/>
                      <a:pt x="34" y="29"/>
                      <a:pt x="32" y="26"/>
                    </a:cubicBez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18" name="Freeform 1166"/>
              <p:cNvSpPr/>
              <p:nvPr/>
            </p:nvSpPr>
            <p:spPr bwMode="auto">
              <a:xfrm>
                <a:off x="6875464" y="2368551"/>
                <a:ext cx="98425" cy="39688"/>
              </a:xfrm>
              <a:custGeom>
                <a:avLst/>
                <a:gdLst>
                  <a:gd name="T0" fmla="*/ 19333 w 56"/>
                  <a:gd name="T1" fmla="*/ 14432 h 22"/>
                  <a:gd name="T2" fmla="*/ 47455 w 56"/>
                  <a:gd name="T3" fmla="*/ 7216 h 22"/>
                  <a:gd name="T4" fmla="*/ 75576 w 56"/>
                  <a:gd name="T5" fmla="*/ 12628 h 22"/>
                  <a:gd name="T6" fmla="*/ 89637 w 56"/>
                  <a:gd name="T7" fmla="*/ 23452 h 22"/>
                  <a:gd name="T8" fmla="*/ 96667 w 56"/>
                  <a:gd name="T9" fmla="*/ 37884 h 22"/>
                  <a:gd name="T10" fmla="*/ 98425 w 56"/>
                  <a:gd name="T11" fmla="*/ 37884 h 22"/>
                  <a:gd name="T12" fmla="*/ 96667 w 56"/>
                  <a:gd name="T13" fmla="*/ 32472 h 22"/>
                  <a:gd name="T14" fmla="*/ 89637 w 56"/>
                  <a:gd name="T15" fmla="*/ 16236 h 22"/>
                  <a:gd name="T16" fmla="*/ 75576 w 56"/>
                  <a:gd name="T17" fmla="*/ 3608 h 22"/>
                  <a:gd name="T18" fmla="*/ 47455 w 56"/>
                  <a:gd name="T19" fmla="*/ 0 h 22"/>
                  <a:gd name="T20" fmla="*/ 19333 w 56"/>
                  <a:gd name="T21" fmla="*/ 5412 h 22"/>
                  <a:gd name="T22" fmla="*/ 0 w 56"/>
                  <a:gd name="T23" fmla="*/ 36080 h 22"/>
                  <a:gd name="T24" fmla="*/ 0 w 56"/>
                  <a:gd name="T25" fmla="*/ 39688 h 22"/>
                  <a:gd name="T26" fmla="*/ 19333 w 56"/>
                  <a:gd name="T27" fmla="*/ 1443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 h="22">
                    <a:moveTo>
                      <a:pt x="11" y="8"/>
                    </a:moveTo>
                    <a:cubicBezTo>
                      <a:pt x="15" y="5"/>
                      <a:pt x="21" y="4"/>
                      <a:pt x="27" y="4"/>
                    </a:cubicBezTo>
                    <a:cubicBezTo>
                      <a:pt x="33" y="4"/>
                      <a:pt x="38" y="5"/>
                      <a:pt x="43" y="7"/>
                    </a:cubicBezTo>
                    <a:cubicBezTo>
                      <a:pt x="46" y="9"/>
                      <a:pt x="49" y="11"/>
                      <a:pt x="51" y="13"/>
                    </a:cubicBezTo>
                    <a:cubicBezTo>
                      <a:pt x="53" y="15"/>
                      <a:pt x="54" y="18"/>
                      <a:pt x="55" y="21"/>
                    </a:cubicBezTo>
                    <a:cubicBezTo>
                      <a:pt x="56" y="21"/>
                      <a:pt x="56" y="21"/>
                      <a:pt x="56" y="21"/>
                    </a:cubicBezTo>
                    <a:cubicBezTo>
                      <a:pt x="55" y="18"/>
                      <a:pt x="55" y="18"/>
                      <a:pt x="55" y="18"/>
                    </a:cubicBezTo>
                    <a:cubicBezTo>
                      <a:pt x="55" y="14"/>
                      <a:pt x="54" y="11"/>
                      <a:pt x="51" y="9"/>
                    </a:cubicBezTo>
                    <a:cubicBezTo>
                      <a:pt x="49" y="6"/>
                      <a:pt x="46" y="4"/>
                      <a:pt x="43" y="2"/>
                    </a:cubicBezTo>
                    <a:cubicBezTo>
                      <a:pt x="38" y="1"/>
                      <a:pt x="33" y="0"/>
                      <a:pt x="27" y="0"/>
                    </a:cubicBezTo>
                    <a:cubicBezTo>
                      <a:pt x="21" y="0"/>
                      <a:pt x="15" y="1"/>
                      <a:pt x="11" y="3"/>
                    </a:cubicBezTo>
                    <a:cubicBezTo>
                      <a:pt x="3" y="7"/>
                      <a:pt x="0" y="12"/>
                      <a:pt x="0" y="20"/>
                    </a:cubicBezTo>
                    <a:cubicBezTo>
                      <a:pt x="0" y="20"/>
                      <a:pt x="0" y="21"/>
                      <a:pt x="0" y="22"/>
                    </a:cubicBezTo>
                    <a:cubicBezTo>
                      <a:pt x="1" y="16"/>
                      <a:pt x="4" y="11"/>
                      <a:pt x="11" y="8"/>
                    </a:cubicBez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19" name="Freeform 1167"/>
              <p:cNvSpPr/>
              <p:nvPr/>
            </p:nvSpPr>
            <p:spPr bwMode="auto">
              <a:xfrm>
                <a:off x="6872289" y="2459038"/>
                <a:ext cx="65088" cy="25400"/>
              </a:xfrm>
              <a:custGeom>
                <a:avLst/>
                <a:gdLst>
                  <a:gd name="T0" fmla="*/ 0 w 37"/>
                  <a:gd name="T1" fmla="*/ 8467 h 15"/>
                  <a:gd name="T2" fmla="*/ 35183 w 37"/>
                  <a:gd name="T3" fmla="*/ 6773 h 15"/>
                  <a:gd name="T4" fmla="*/ 35183 w 37"/>
                  <a:gd name="T5" fmla="*/ 11853 h 15"/>
                  <a:gd name="T6" fmla="*/ 42219 w 37"/>
                  <a:gd name="T7" fmla="*/ 23707 h 15"/>
                  <a:gd name="T8" fmla="*/ 51015 w 37"/>
                  <a:gd name="T9" fmla="*/ 25400 h 15"/>
                  <a:gd name="T10" fmla="*/ 51015 w 37"/>
                  <a:gd name="T11" fmla="*/ 25400 h 15"/>
                  <a:gd name="T12" fmla="*/ 63329 w 37"/>
                  <a:gd name="T13" fmla="*/ 22013 h 15"/>
                  <a:gd name="T14" fmla="*/ 65088 w 37"/>
                  <a:gd name="T15" fmla="*/ 16933 h 15"/>
                  <a:gd name="T16" fmla="*/ 63329 w 37"/>
                  <a:gd name="T17" fmla="*/ 13547 h 15"/>
                  <a:gd name="T18" fmla="*/ 63329 w 37"/>
                  <a:gd name="T19" fmla="*/ 13547 h 15"/>
                  <a:gd name="T20" fmla="*/ 51015 w 37"/>
                  <a:gd name="T21" fmla="*/ 18627 h 15"/>
                  <a:gd name="T22" fmla="*/ 51015 w 37"/>
                  <a:gd name="T23" fmla="*/ 18627 h 15"/>
                  <a:gd name="T24" fmla="*/ 42219 w 37"/>
                  <a:gd name="T25" fmla="*/ 15240 h 15"/>
                  <a:gd name="T26" fmla="*/ 35183 w 37"/>
                  <a:gd name="T27" fmla="*/ 3387 h 15"/>
                  <a:gd name="T28" fmla="*/ 35183 w 37"/>
                  <a:gd name="T29" fmla="*/ 0 h 15"/>
                  <a:gd name="T30" fmla="*/ 0 w 37"/>
                  <a:gd name="T31" fmla="*/ 1693 h 15"/>
                  <a:gd name="T32" fmla="*/ 0 w 37"/>
                  <a:gd name="T33" fmla="*/ 5080 h 15"/>
                  <a:gd name="T34" fmla="*/ 0 w 37"/>
                  <a:gd name="T35" fmla="*/ 8467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15">
                    <a:moveTo>
                      <a:pt x="0" y="5"/>
                    </a:moveTo>
                    <a:cubicBezTo>
                      <a:pt x="20" y="4"/>
                      <a:pt x="20" y="4"/>
                      <a:pt x="20" y="4"/>
                    </a:cubicBezTo>
                    <a:cubicBezTo>
                      <a:pt x="20" y="7"/>
                      <a:pt x="20" y="7"/>
                      <a:pt x="20" y="7"/>
                    </a:cubicBezTo>
                    <a:cubicBezTo>
                      <a:pt x="21" y="10"/>
                      <a:pt x="22" y="12"/>
                      <a:pt x="24" y="14"/>
                    </a:cubicBezTo>
                    <a:cubicBezTo>
                      <a:pt x="26" y="15"/>
                      <a:pt x="27" y="15"/>
                      <a:pt x="29" y="15"/>
                    </a:cubicBezTo>
                    <a:cubicBezTo>
                      <a:pt x="29" y="15"/>
                      <a:pt x="29" y="15"/>
                      <a:pt x="29" y="15"/>
                    </a:cubicBezTo>
                    <a:cubicBezTo>
                      <a:pt x="32" y="15"/>
                      <a:pt x="34" y="14"/>
                      <a:pt x="36" y="13"/>
                    </a:cubicBezTo>
                    <a:cubicBezTo>
                      <a:pt x="36" y="12"/>
                      <a:pt x="37" y="11"/>
                      <a:pt x="37" y="10"/>
                    </a:cubicBezTo>
                    <a:cubicBezTo>
                      <a:pt x="37" y="9"/>
                      <a:pt x="36" y="8"/>
                      <a:pt x="36" y="8"/>
                    </a:cubicBezTo>
                    <a:cubicBezTo>
                      <a:pt x="36" y="8"/>
                      <a:pt x="36" y="8"/>
                      <a:pt x="36" y="8"/>
                    </a:cubicBezTo>
                    <a:cubicBezTo>
                      <a:pt x="34" y="10"/>
                      <a:pt x="32" y="11"/>
                      <a:pt x="29" y="11"/>
                    </a:cubicBezTo>
                    <a:cubicBezTo>
                      <a:pt x="29" y="11"/>
                      <a:pt x="29" y="11"/>
                      <a:pt x="29" y="11"/>
                    </a:cubicBezTo>
                    <a:cubicBezTo>
                      <a:pt x="27" y="11"/>
                      <a:pt x="26" y="10"/>
                      <a:pt x="24" y="9"/>
                    </a:cubicBezTo>
                    <a:cubicBezTo>
                      <a:pt x="22" y="8"/>
                      <a:pt x="21" y="5"/>
                      <a:pt x="20" y="2"/>
                    </a:cubicBezTo>
                    <a:cubicBezTo>
                      <a:pt x="20" y="0"/>
                      <a:pt x="20" y="0"/>
                      <a:pt x="20" y="0"/>
                    </a:cubicBezTo>
                    <a:cubicBezTo>
                      <a:pt x="0" y="1"/>
                      <a:pt x="0" y="1"/>
                      <a:pt x="0" y="1"/>
                    </a:cubicBezTo>
                    <a:cubicBezTo>
                      <a:pt x="0" y="3"/>
                      <a:pt x="0" y="3"/>
                      <a:pt x="0" y="3"/>
                    </a:cubicBezTo>
                    <a:cubicBezTo>
                      <a:pt x="0" y="4"/>
                      <a:pt x="0" y="5"/>
                      <a:pt x="0" y="5"/>
                    </a:cubicBez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20" name="Rectangle 1168"/>
              <p:cNvSpPr>
                <a:spLocks noChangeArrowheads="1"/>
              </p:cNvSpPr>
              <p:nvPr/>
            </p:nvSpPr>
            <p:spPr bwMode="auto">
              <a:xfrm>
                <a:off x="7026276" y="2422526"/>
                <a:ext cx="23813" cy="7938"/>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21" name="Rectangle 1169"/>
              <p:cNvSpPr>
                <a:spLocks noChangeArrowheads="1"/>
              </p:cNvSpPr>
              <p:nvPr/>
            </p:nvSpPr>
            <p:spPr bwMode="auto">
              <a:xfrm>
                <a:off x="7050089" y="2371726"/>
                <a:ext cx="38100" cy="635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22" name="Rectangle 1170"/>
              <p:cNvSpPr>
                <a:spLocks noChangeArrowheads="1"/>
              </p:cNvSpPr>
              <p:nvPr/>
            </p:nvSpPr>
            <p:spPr bwMode="auto">
              <a:xfrm>
                <a:off x="6988176" y="2371726"/>
                <a:ext cx="38100" cy="635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23" name="Freeform 1171"/>
              <p:cNvSpPr/>
              <p:nvPr/>
            </p:nvSpPr>
            <p:spPr bwMode="auto">
              <a:xfrm>
                <a:off x="7140576" y="2468563"/>
                <a:ext cx="22225" cy="14288"/>
              </a:xfrm>
              <a:custGeom>
                <a:avLst/>
                <a:gdLst>
                  <a:gd name="T0" fmla="*/ 3419 w 13"/>
                  <a:gd name="T1" fmla="*/ 12502 h 8"/>
                  <a:gd name="T2" fmla="*/ 11967 w 13"/>
                  <a:gd name="T3" fmla="*/ 14288 h 8"/>
                  <a:gd name="T4" fmla="*/ 20515 w 13"/>
                  <a:gd name="T5" fmla="*/ 12502 h 8"/>
                  <a:gd name="T6" fmla="*/ 22225 w 13"/>
                  <a:gd name="T7" fmla="*/ 8930 h 8"/>
                  <a:gd name="T8" fmla="*/ 22225 w 13"/>
                  <a:gd name="T9" fmla="*/ 0 h 8"/>
                  <a:gd name="T10" fmla="*/ 20515 w 13"/>
                  <a:gd name="T11" fmla="*/ 3572 h 8"/>
                  <a:gd name="T12" fmla="*/ 11967 w 13"/>
                  <a:gd name="T13" fmla="*/ 5358 h 8"/>
                  <a:gd name="T14" fmla="*/ 3419 w 13"/>
                  <a:gd name="T15" fmla="*/ 3572 h 8"/>
                  <a:gd name="T16" fmla="*/ 0 w 13"/>
                  <a:gd name="T17" fmla="*/ 0 h 8"/>
                  <a:gd name="T18" fmla="*/ 0 w 13"/>
                  <a:gd name="T19" fmla="*/ 8930 h 8"/>
                  <a:gd name="T20" fmla="*/ 3419 w 13"/>
                  <a:gd name="T21" fmla="*/ 12502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 h="8">
                    <a:moveTo>
                      <a:pt x="2" y="7"/>
                    </a:moveTo>
                    <a:cubicBezTo>
                      <a:pt x="3" y="8"/>
                      <a:pt x="5" y="8"/>
                      <a:pt x="7" y="8"/>
                    </a:cubicBezTo>
                    <a:cubicBezTo>
                      <a:pt x="9" y="8"/>
                      <a:pt x="10" y="8"/>
                      <a:pt x="12" y="7"/>
                    </a:cubicBezTo>
                    <a:cubicBezTo>
                      <a:pt x="13" y="6"/>
                      <a:pt x="13" y="5"/>
                      <a:pt x="13" y="5"/>
                    </a:cubicBezTo>
                    <a:cubicBezTo>
                      <a:pt x="13" y="0"/>
                      <a:pt x="13" y="0"/>
                      <a:pt x="13" y="0"/>
                    </a:cubicBezTo>
                    <a:cubicBezTo>
                      <a:pt x="13" y="0"/>
                      <a:pt x="13" y="1"/>
                      <a:pt x="12" y="2"/>
                    </a:cubicBezTo>
                    <a:cubicBezTo>
                      <a:pt x="10" y="3"/>
                      <a:pt x="9" y="3"/>
                      <a:pt x="7" y="3"/>
                    </a:cubicBezTo>
                    <a:cubicBezTo>
                      <a:pt x="5" y="3"/>
                      <a:pt x="3" y="3"/>
                      <a:pt x="2" y="2"/>
                    </a:cubicBezTo>
                    <a:cubicBezTo>
                      <a:pt x="0" y="1"/>
                      <a:pt x="0" y="0"/>
                      <a:pt x="0" y="0"/>
                    </a:cubicBezTo>
                    <a:cubicBezTo>
                      <a:pt x="0" y="5"/>
                      <a:pt x="0" y="5"/>
                      <a:pt x="0" y="5"/>
                    </a:cubicBezTo>
                    <a:cubicBezTo>
                      <a:pt x="0" y="5"/>
                      <a:pt x="0" y="6"/>
                      <a:pt x="2" y="7"/>
                    </a:cubicBez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24" name="Freeform 1172"/>
              <p:cNvSpPr/>
              <p:nvPr/>
            </p:nvSpPr>
            <p:spPr bwMode="auto">
              <a:xfrm>
                <a:off x="7104064" y="2368551"/>
                <a:ext cx="98425" cy="42863"/>
              </a:xfrm>
              <a:custGeom>
                <a:avLst/>
                <a:gdLst>
                  <a:gd name="T0" fmla="*/ 84364 w 56"/>
                  <a:gd name="T1" fmla="*/ 8930 h 24"/>
                  <a:gd name="T2" fmla="*/ 49213 w 56"/>
                  <a:gd name="T3" fmla="*/ 0 h 24"/>
                  <a:gd name="T4" fmla="*/ 15818 w 56"/>
                  <a:gd name="T5" fmla="*/ 8930 h 24"/>
                  <a:gd name="T6" fmla="*/ 0 w 56"/>
                  <a:gd name="T7" fmla="*/ 33933 h 24"/>
                  <a:gd name="T8" fmla="*/ 0 w 56"/>
                  <a:gd name="T9" fmla="*/ 42863 h 24"/>
                  <a:gd name="T10" fmla="*/ 15818 w 56"/>
                  <a:gd name="T11" fmla="*/ 17860 h 24"/>
                  <a:gd name="T12" fmla="*/ 49213 w 56"/>
                  <a:gd name="T13" fmla="*/ 7144 h 24"/>
                  <a:gd name="T14" fmla="*/ 84364 w 56"/>
                  <a:gd name="T15" fmla="*/ 17860 h 24"/>
                  <a:gd name="T16" fmla="*/ 98425 w 56"/>
                  <a:gd name="T17" fmla="*/ 42863 h 24"/>
                  <a:gd name="T18" fmla="*/ 98425 w 56"/>
                  <a:gd name="T19" fmla="*/ 33933 h 24"/>
                  <a:gd name="T20" fmla="*/ 84364 w 56"/>
                  <a:gd name="T21" fmla="*/ 893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24">
                    <a:moveTo>
                      <a:pt x="48" y="5"/>
                    </a:moveTo>
                    <a:cubicBezTo>
                      <a:pt x="42" y="1"/>
                      <a:pt x="36" y="0"/>
                      <a:pt x="28" y="0"/>
                    </a:cubicBezTo>
                    <a:cubicBezTo>
                      <a:pt x="21" y="0"/>
                      <a:pt x="14" y="1"/>
                      <a:pt x="9" y="5"/>
                    </a:cubicBezTo>
                    <a:cubicBezTo>
                      <a:pt x="3" y="9"/>
                      <a:pt x="0" y="13"/>
                      <a:pt x="0" y="19"/>
                    </a:cubicBezTo>
                    <a:cubicBezTo>
                      <a:pt x="0" y="24"/>
                      <a:pt x="0" y="24"/>
                      <a:pt x="0" y="24"/>
                    </a:cubicBezTo>
                    <a:cubicBezTo>
                      <a:pt x="0" y="18"/>
                      <a:pt x="3" y="13"/>
                      <a:pt x="9" y="10"/>
                    </a:cubicBezTo>
                    <a:cubicBezTo>
                      <a:pt x="14" y="6"/>
                      <a:pt x="21" y="4"/>
                      <a:pt x="28" y="4"/>
                    </a:cubicBezTo>
                    <a:cubicBezTo>
                      <a:pt x="36" y="4"/>
                      <a:pt x="42" y="6"/>
                      <a:pt x="48" y="10"/>
                    </a:cubicBezTo>
                    <a:cubicBezTo>
                      <a:pt x="53" y="13"/>
                      <a:pt x="56" y="18"/>
                      <a:pt x="56" y="24"/>
                    </a:cubicBezTo>
                    <a:cubicBezTo>
                      <a:pt x="56" y="19"/>
                      <a:pt x="56" y="19"/>
                      <a:pt x="56" y="19"/>
                    </a:cubicBezTo>
                    <a:cubicBezTo>
                      <a:pt x="56" y="13"/>
                      <a:pt x="53" y="9"/>
                      <a:pt x="48" y="5"/>
                    </a:cubicBez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25" name="Freeform 1173"/>
              <p:cNvSpPr/>
              <p:nvPr/>
            </p:nvSpPr>
            <p:spPr bwMode="auto">
              <a:xfrm>
                <a:off x="7256464" y="2422526"/>
                <a:ext cx="22225" cy="12700"/>
              </a:xfrm>
              <a:custGeom>
                <a:avLst/>
                <a:gdLst>
                  <a:gd name="T0" fmla="*/ 11967 w 13"/>
                  <a:gd name="T1" fmla="*/ 12700 h 8"/>
                  <a:gd name="T2" fmla="*/ 20515 w 13"/>
                  <a:gd name="T3" fmla="*/ 11113 h 8"/>
                  <a:gd name="T4" fmla="*/ 22225 w 13"/>
                  <a:gd name="T5" fmla="*/ 7938 h 8"/>
                  <a:gd name="T6" fmla="*/ 22225 w 13"/>
                  <a:gd name="T7" fmla="*/ 0 h 8"/>
                  <a:gd name="T8" fmla="*/ 20515 w 13"/>
                  <a:gd name="T9" fmla="*/ 3175 h 8"/>
                  <a:gd name="T10" fmla="*/ 11967 w 13"/>
                  <a:gd name="T11" fmla="*/ 6350 h 8"/>
                  <a:gd name="T12" fmla="*/ 0 w 13"/>
                  <a:gd name="T13" fmla="*/ 6350 h 8"/>
                  <a:gd name="T14" fmla="*/ 0 w 13"/>
                  <a:gd name="T15" fmla="*/ 12700 h 8"/>
                  <a:gd name="T16" fmla="*/ 11967 w 13"/>
                  <a:gd name="T17" fmla="*/ 1270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8">
                    <a:moveTo>
                      <a:pt x="7" y="8"/>
                    </a:moveTo>
                    <a:cubicBezTo>
                      <a:pt x="9" y="8"/>
                      <a:pt x="10" y="8"/>
                      <a:pt x="12" y="7"/>
                    </a:cubicBezTo>
                    <a:cubicBezTo>
                      <a:pt x="13" y="6"/>
                      <a:pt x="13" y="5"/>
                      <a:pt x="13" y="5"/>
                    </a:cubicBezTo>
                    <a:cubicBezTo>
                      <a:pt x="13" y="0"/>
                      <a:pt x="13" y="0"/>
                      <a:pt x="13" y="0"/>
                    </a:cubicBezTo>
                    <a:cubicBezTo>
                      <a:pt x="13" y="1"/>
                      <a:pt x="13" y="1"/>
                      <a:pt x="12" y="2"/>
                    </a:cubicBezTo>
                    <a:cubicBezTo>
                      <a:pt x="10" y="3"/>
                      <a:pt x="9" y="4"/>
                      <a:pt x="7" y="4"/>
                    </a:cubicBezTo>
                    <a:cubicBezTo>
                      <a:pt x="0" y="4"/>
                      <a:pt x="0" y="4"/>
                      <a:pt x="0" y="4"/>
                    </a:cubicBezTo>
                    <a:cubicBezTo>
                      <a:pt x="0" y="8"/>
                      <a:pt x="0" y="8"/>
                      <a:pt x="0" y="8"/>
                    </a:cubicBezTo>
                    <a:lnTo>
                      <a:pt x="7" y="8"/>
                    </a:ln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26" name="Freeform 1174"/>
              <p:cNvSpPr/>
              <p:nvPr/>
            </p:nvSpPr>
            <p:spPr bwMode="auto">
              <a:xfrm>
                <a:off x="7216776" y="2371726"/>
                <a:ext cx="98425" cy="41275"/>
              </a:xfrm>
              <a:custGeom>
                <a:avLst/>
                <a:gdLst>
                  <a:gd name="T0" fmla="*/ 84364 w 56"/>
                  <a:gd name="T1" fmla="*/ 8599 h 24"/>
                  <a:gd name="T2" fmla="*/ 49213 w 56"/>
                  <a:gd name="T3" fmla="*/ 0 h 24"/>
                  <a:gd name="T4" fmla="*/ 0 w 56"/>
                  <a:gd name="T5" fmla="*/ 0 h 24"/>
                  <a:gd name="T6" fmla="*/ 0 w 56"/>
                  <a:gd name="T7" fmla="*/ 6879 h 24"/>
                  <a:gd name="T8" fmla="*/ 49213 w 56"/>
                  <a:gd name="T9" fmla="*/ 6879 h 24"/>
                  <a:gd name="T10" fmla="*/ 84364 w 56"/>
                  <a:gd name="T11" fmla="*/ 17198 h 24"/>
                  <a:gd name="T12" fmla="*/ 98425 w 56"/>
                  <a:gd name="T13" fmla="*/ 41275 h 24"/>
                  <a:gd name="T14" fmla="*/ 98425 w 56"/>
                  <a:gd name="T15" fmla="*/ 32676 h 24"/>
                  <a:gd name="T16" fmla="*/ 84364 w 56"/>
                  <a:gd name="T17" fmla="*/ 8599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24">
                    <a:moveTo>
                      <a:pt x="48" y="5"/>
                    </a:moveTo>
                    <a:cubicBezTo>
                      <a:pt x="43" y="1"/>
                      <a:pt x="37" y="0"/>
                      <a:pt x="28" y="0"/>
                    </a:cubicBezTo>
                    <a:cubicBezTo>
                      <a:pt x="0" y="0"/>
                      <a:pt x="0" y="0"/>
                      <a:pt x="0" y="0"/>
                    </a:cubicBezTo>
                    <a:cubicBezTo>
                      <a:pt x="0" y="4"/>
                      <a:pt x="0" y="4"/>
                      <a:pt x="0" y="4"/>
                    </a:cubicBezTo>
                    <a:cubicBezTo>
                      <a:pt x="28" y="4"/>
                      <a:pt x="28" y="4"/>
                      <a:pt x="28" y="4"/>
                    </a:cubicBezTo>
                    <a:cubicBezTo>
                      <a:pt x="37" y="4"/>
                      <a:pt x="43" y="6"/>
                      <a:pt x="48" y="10"/>
                    </a:cubicBezTo>
                    <a:cubicBezTo>
                      <a:pt x="53" y="13"/>
                      <a:pt x="56" y="18"/>
                      <a:pt x="56" y="24"/>
                    </a:cubicBezTo>
                    <a:cubicBezTo>
                      <a:pt x="56" y="19"/>
                      <a:pt x="56" y="19"/>
                      <a:pt x="56" y="19"/>
                    </a:cubicBezTo>
                    <a:cubicBezTo>
                      <a:pt x="56" y="13"/>
                      <a:pt x="53" y="8"/>
                      <a:pt x="48" y="5"/>
                    </a:cubicBez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27" name="Freeform 1175"/>
              <p:cNvSpPr>
                <a:spLocks noEditPoints="1"/>
              </p:cNvSpPr>
              <p:nvPr/>
            </p:nvSpPr>
            <p:spPr bwMode="auto">
              <a:xfrm>
                <a:off x="6542089" y="2524126"/>
                <a:ext cx="230188" cy="477838"/>
              </a:xfrm>
              <a:custGeom>
                <a:avLst/>
                <a:gdLst>
                  <a:gd name="T0" fmla="*/ 12300 w 131"/>
                  <a:gd name="T1" fmla="*/ 472587 h 273"/>
                  <a:gd name="T2" fmla="*/ 12300 w 131"/>
                  <a:gd name="T3" fmla="*/ 17503 h 273"/>
                  <a:gd name="T4" fmla="*/ 217888 w 131"/>
                  <a:gd name="T5" fmla="*/ 17503 h 273"/>
                  <a:gd name="T6" fmla="*/ 217888 w 131"/>
                  <a:gd name="T7" fmla="*/ 472587 h 273"/>
                  <a:gd name="T8" fmla="*/ 12300 w 131"/>
                  <a:gd name="T9" fmla="*/ 472587 h 273"/>
                  <a:gd name="T10" fmla="*/ 230188 w 131"/>
                  <a:gd name="T11" fmla="*/ 0 h 273"/>
                  <a:gd name="T12" fmla="*/ 0 w 131"/>
                  <a:gd name="T13" fmla="*/ 0 h 273"/>
                  <a:gd name="T14" fmla="*/ 0 w 131"/>
                  <a:gd name="T15" fmla="*/ 477838 h 273"/>
                  <a:gd name="T16" fmla="*/ 230188 w 131"/>
                  <a:gd name="T17" fmla="*/ 477838 h 273"/>
                  <a:gd name="T18" fmla="*/ 230188 w 131"/>
                  <a:gd name="T19" fmla="*/ 175032 h 273"/>
                  <a:gd name="T20" fmla="*/ 226674 w 131"/>
                  <a:gd name="T21" fmla="*/ 157529 h 273"/>
                  <a:gd name="T22" fmla="*/ 226674 w 131"/>
                  <a:gd name="T23" fmla="*/ 99768 h 273"/>
                  <a:gd name="T24" fmla="*/ 230188 w 131"/>
                  <a:gd name="T25" fmla="*/ 99768 h 273"/>
                  <a:gd name="T26" fmla="*/ 230188 w 131"/>
                  <a:gd name="T27" fmla="*/ 0 h 2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273">
                    <a:moveTo>
                      <a:pt x="7" y="270"/>
                    </a:moveTo>
                    <a:cubicBezTo>
                      <a:pt x="7" y="10"/>
                      <a:pt x="7" y="10"/>
                      <a:pt x="7" y="10"/>
                    </a:cubicBezTo>
                    <a:cubicBezTo>
                      <a:pt x="124" y="10"/>
                      <a:pt x="124" y="10"/>
                      <a:pt x="124" y="10"/>
                    </a:cubicBezTo>
                    <a:cubicBezTo>
                      <a:pt x="124" y="270"/>
                      <a:pt x="124" y="270"/>
                      <a:pt x="124" y="270"/>
                    </a:cubicBezTo>
                    <a:cubicBezTo>
                      <a:pt x="7" y="270"/>
                      <a:pt x="7" y="270"/>
                      <a:pt x="7" y="270"/>
                    </a:cubicBezTo>
                    <a:moveTo>
                      <a:pt x="131" y="0"/>
                    </a:moveTo>
                    <a:cubicBezTo>
                      <a:pt x="0" y="0"/>
                      <a:pt x="0" y="0"/>
                      <a:pt x="0" y="0"/>
                    </a:cubicBezTo>
                    <a:cubicBezTo>
                      <a:pt x="0" y="273"/>
                      <a:pt x="0" y="273"/>
                      <a:pt x="0" y="273"/>
                    </a:cubicBezTo>
                    <a:cubicBezTo>
                      <a:pt x="131" y="273"/>
                      <a:pt x="131" y="273"/>
                      <a:pt x="131" y="273"/>
                    </a:cubicBezTo>
                    <a:cubicBezTo>
                      <a:pt x="131" y="100"/>
                      <a:pt x="131" y="100"/>
                      <a:pt x="131" y="100"/>
                    </a:cubicBezTo>
                    <a:cubicBezTo>
                      <a:pt x="130" y="97"/>
                      <a:pt x="129" y="93"/>
                      <a:pt x="129" y="90"/>
                    </a:cubicBezTo>
                    <a:cubicBezTo>
                      <a:pt x="129" y="57"/>
                      <a:pt x="129" y="57"/>
                      <a:pt x="129" y="57"/>
                    </a:cubicBezTo>
                    <a:cubicBezTo>
                      <a:pt x="131" y="57"/>
                      <a:pt x="131" y="57"/>
                      <a:pt x="131" y="57"/>
                    </a:cubicBezTo>
                    <a:cubicBezTo>
                      <a:pt x="131" y="0"/>
                      <a:pt x="131" y="0"/>
                      <a:pt x="131" y="0"/>
                    </a:cubicBezTo>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28" name="Rectangle 1176"/>
              <p:cNvSpPr>
                <a:spLocks noChangeArrowheads="1"/>
              </p:cNvSpPr>
              <p:nvPr/>
            </p:nvSpPr>
            <p:spPr bwMode="auto">
              <a:xfrm>
                <a:off x="6554789" y="2541588"/>
                <a:ext cx="204788" cy="455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29" name="Rectangle 1177"/>
              <p:cNvSpPr>
                <a:spLocks noChangeArrowheads="1"/>
              </p:cNvSpPr>
              <p:nvPr/>
            </p:nvSpPr>
            <p:spPr bwMode="auto">
              <a:xfrm>
                <a:off x="6554789" y="2541588"/>
                <a:ext cx="20478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30" name="Rectangle 1178"/>
              <p:cNvSpPr>
                <a:spLocks noChangeArrowheads="1"/>
              </p:cNvSpPr>
              <p:nvPr/>
            </p:nvSpPr>
            <p:spPr bwMode="auto">
              <a:xfrm>
                <a:off x="6580189" y="2560638"/>
                <a:ext cx="157163" cy="341313"/>
              </a:xfrm>
              <a:prstGeom prst="rect">
                <a:avLst/>
              </a:prstGeom>
              <a:solidFill>
                <a:srgbClr val="9C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31" name="Rectangle 1179"/>
              <p:cNvSpPr>
                <a:spLocks noChangeArrowheads="1"/>
              </p:cNvSpPr>
              <p:nvPr/>
            </p:nvSpPr>
            <p:spPr bwMode="auto">
              <a:xfrm>
                <a:off x="6580189" y="2560638"/>
                <a:ext cx="1571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32" name="Rectangle 1180"/>
              <p:cNvSpPr>
                <a:spLocks noChangeArrowheads="1"/>
              </p:cNvSpPr>
              <p:nvPr/>
            </p:nvSpPr>
            <p:spPr bwMode="auto">
              <a:xfrm>
                <a:off x="6580189" y="2892426"/>
                <a:ext cx="157163" cy="95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33" name="Rectangle 1181"/>
              <p:cNvSpPr>
                <a:spLocks noChangeArrowheads="1"/>
              </p:cNvSpPr>
              <p:nvPr/>
            </p:nvSpPr>
            <p:spPr bwMode="auto">
              <a:xfrm>
                <a:off x="6580189" y="2892426"/>
                <a:ext cx="157163"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34" name="Freeform 1182"/>
              <p:cNvSpPr/>
              <p:nvPr/>
            </p:nvSpPr>
            <p:spPr bwMode="auto">
              <a:xfrm>
                <a:off x="6580189" y="2560638"/>
                <a:ext cx="157163" cy="331788"/>
              </a:xfrm>
              <a:custGeom>
                <a:avLst/>
                <a:gdLst>
                  <a:gd name="T0" fmla="*/ 157163 w 99"/>
                  <a:gd name="T1" fmla="*/ 0 h 209"/>
                  <a:gd name="T2" fmla="*/ 0 w 99"/>
                  <a:gd name="T3" fmla="*/ 0 h 209"/>
                  <a:gd name="T4" fmla="*/ 0 w 99"/>
                  <a:gd name="T5" fmla="*/ 331788 h 209"/>
                  <a:gd name="T6" fmla="*/ 7938 w 99"/>
                  <a:gd name="T7" fmla="*/ 331788 h 209"/>
                  <a:gd name="T8" fmla="*/ 7938 w 99"/>
                  <a:gd name="T9" fmla="*/ 7938 h 209"/>
                  <a:gd name="T10" fmla="*/ 157163 w 99"/>
                  <a:gd name="T11" fmla="*/ 7938 h 209"/>
                  <a:gd name="T12" fmla="*/ 157163 w 99"/>
                  <a:gd name="T13" fmla="*/ 0 h 2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 h="209">
                    <a:moveTo>
                      <a:pt x="99" y="0"/>
                    </a:moveTo>
                    <a:lnTo>
                      <a:pt x="0" y="0"/>
                    </a:lnTo>
                    <a:lnTo>
                      <a:pt x="0" y="209"/>
                    </a:lnTo>
                    <a:lnTo>
                      <a:pt x="5" y="209"/>
                    </a:lnTo>
                    <a:lnTo>
                      <a:pt x="5" y="5"/>
                    </a:lnTo>
                    <a:lnTo>
                      <a:pt x="99" y="5"/>
                    </a:lnTo>
                    <a:lnTo>
                      <a:pt x="99" y="0"/>
                    </a:lnTo>
                    <a:close/>
                  </a:path>
                </a:pathLst>
              </a:custGeom>
              <a:solidFill>
                <a:srgbClr val="7DA6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35" name="Freeform 1183"/>
              <p:cNvSpPr/>
              <p:nvPr/>
            </p:nvSpPr>
            <p:spPr bwMode="auto">
              <a:xfrm>
                <a:off x="6580189" y="2560638"/>
                <a:ext cx="157163" cy="331788"/>
              </a:xfrm>
              <a:custGeom>
                <a:avLst/>
                <a:gdLst>
                  <a:gd name="T0" fmla="*/ 157163 w 99"/>
                  <a:gd name="T1" fmla="*/ 0 h 209"/>
                  <a:gd name="T2" fmla="*/ 0 w 99"/>
                  <a:gd name="T3" fmla="*/ 0 h 209"/>
                  <a:gd name="T4" fmla="*/ 0 w 99"/>
                  <a:gd name="T5" fmla="*/ 331788 h 209"/>
                  <a:gd name="T6" fmla="*/ 7938 w 99"/>
                  <a:gd name="T7" fmla="*/ 331788 h 209"/>
                  <a:gd name="T8" fmla="*/ 7938 w 99"/>
                  <a:gd name="T9" fmla="*/ 7938 h 209"/>
                  <a:gd name="T10" fmla="*/ 157163 w 99"/>
                  <a:gd name="T11" fmla="*/ 7938 h 209"/>
                  <a:gd name="T12" fmla="*/ 157163 w 99"/>
                  <a:gd name="T13" fmla="*/ 0 h 2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 h="209">
                    <a:moveTo>
                      <a:pt x="99" y="0"/>
                    </a:moveTo>
                    <a:lnTo>
                      <a:pt x="0" y="0"/>
                    </a:lnTo>
                    <a:lnTo>
                      <a:pt x="0" y="209"/>
                    </a:lnTo>
                    <a:lnTo>
                      <a:pt x="5" y="209"/>
                    </a:lnTo>
                    <a:lnTo>
                      <a:pt x="5" y="5"/>
                    </a:lnTo>
                    <a:lnTo>
                      <a:pt x="99" y="5"/>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36" name="Freeform 1184"/>
              <p:cNvSpPr/>
              <p:nvPr/>
            </p:nvSpPr>
            <p:spPr bwMode="auto">
              <a:xfrm>
                <a:off x="6648451" y="2630488"/>
                <a:ext cx="63500" cy="38100"/>
              </a:xfrm>
              <a:custGeom>
                <a:avLst/>
                <a:gdLst>
                  <a:gd name="T0" fmla="*/ 63500 w 40"/>
                  <a:gd name="T1" fmla="*/ 38100 h 24"/>
                  <a:gd name="T2" fmla="*/ 0 w 40"/>
                  <a:gd name="T3" fmla="*/ 1588 h 24"/>
                  <a:gd name="T4" fmla="*/ 0 w 40"/>
                  <a:gd name="T5" fmla="*/ 0 h 24"/>
                  <a:gd name="T6" fmla="*/ 63500 w 40"/>
                  <a:gd name="T7" fmla="*/ 36513 h 24"/>
                  <a:gd name="T8" fmla="*/ 63500 w 40"/>
                  <a:gd name="T9" fmla="*/ 3810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24">
                    <a:moveTo>
                      <a:pt x="40" y="24"/>
                    </a:moveTo>
                    <a:lnTo>
                      <a:pt x="0" y="1"/>
                    </a:lnTo>
                    <a:lnTo>
                      <a:pt x="0" y="0"/>
                    </a:lnTo>
                    <a:lnTo>
                      <a:pt x="40" y="23"/>
                    </a:lnTo>
                    <a:lnTo>
                      <a:pt x="40" y="24"/>
                    </a:lnTo>
                    <a:close/>
                  </a:path>
                </a:pathLst>
              </a:custGeom>
              <a:solidFill>
                <a:srgbClr val="17671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37" name="Freeform 1185"/>
              <p:cNvSpPr/>
              <p:nvPr/>
            </p:nvSpPr>
            <p:spPr bwMode="auto">
              <a:xfrm>
                <a:off x="6597651" y="2632076"/>
                <a:ext cx="44450" cy="63500"/>
              </a:xfrm>
              <a:custGeom>
                <a:avLst/>
                <a:gdLst>
                  <a:gd name="T0" fmla="*/ 0 w 28"/>
                  <a:gd name="T1" fmla="*/ 63500 h 40"/>
                  <a:gd name="T2" fmla="*/ 0 w 28"/>
                  <a:gd name="T3" fmla="*/ 61913 h 40"/>
                  <a:gd name="T4" fmla="*/ 42863 w 28"/>
                  <a:gd name="T5" fmla="*/ 0 h 40"/>
                  <a:gd name="T6" fmla="*/ 44450 w 28"/>
                  <a:gd name="T7" fmla="*/ 1588 h 40"/>
                  <a:gd name="T8" fmla="*/ 0 w 28"/>
                  <a:gd name="T9" fmla="*/ 635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0">
                    <a:moveTo>
                      <a:pt x="0" y="40"/>
                    </a:moveTo>
                    <a:lnTo>
                      <a:pt x="0" y="39"/>
                    </a:lnTo>
                    <a:lnTo>
                      <a:pt x="27" y="0"/>
                    </a:lnTo>
                    <a:lnTo>
                      <a:pt x="28" y="1"/>
                    </a:lnTo>
                    <a:lnTo>
                      <a:pt x="0" y="40"/>
                    </a:lnTo>
                    <a:close/>
                  </a:path>
                </a:pathLst>
              </a:custGeom>
              <a:solidFill>
                <a:srgbClr val="17671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38" name="Freeform 1186"/>
              <p:cNvSpPr/>
              <p:nvPr/>
            </p:nvSpPr>
            <p:spPr bwMode="auto">
              <a:xfrm>
                <a:off x="6638926" y="2625726"/>
                <a:ext cx="15875" cy="14288"/>
              </a:xfrm>
              <a:custGeom>
                <a:avLst/>
                <a:gdLst>
                  <a:gd name="T0" fmla="*/ 14111 w 9"/>
                  <a:gd name="T1" fmla="*/ 5358 h 8"/>
                  <a:gd name="T2" fmla="*/ 8819 w 9"/>
                  <a:gd name="T3" fmla="*/ 14288 h 8"/>
                  <a:gd name="T4" fmla="*/ 1764 w 9"/>
                  <a:gd name="T5" fmla="*/ 8930 h 8"/>
                  <a:gd name="T6" fmla="*/ 7056 w 9"/>
                  <a:gd name="T7" fmla="*/ 0 h 8"/>
                  <a:gd name="T8" fmla="*/ 14111 w 9"/>
                  <a:gd name="T9" fmla="*/ 5358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8">
                    <a:moveTo>
                      <a:pt x="8" y="3"/>
                    </a:moveTo>
                    <a:cubicBezTo>
                      <a:pt x="9" y="5"/>
                      <a:pt x="7" y="8"/>
                      <a:pt x="5" y="8"/>
                    </a:cubicBezTo>
                    <a:cubicBezTo>
                      <a:pt x="3" y="8"/>
                      <a:pt x="1" y="7"/>
                      <a:pt x="1" y="5"/>
                    </a:cubicBezTo>
                    <a:cubicBezTo>
                      <a:pt x="0" y="3"/>
                      <a:pt x="1" y="1"/>
                      <a:pt x="4" y="0"/>
                    </a:cubicBezTo>
                    <a:cubicBezTo>
                      <a:pt x="6" y="0"/>
                      <a:pt x="8" y="1"/>
                      <a:pt x="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39" name="Freeform 1187"/>
              <p:cNvSpPr/>
              <p:nvPr/>
            </p:nvSpPr>
            <p:spPr bwMode="auto">
              <a:xfrm>
                <a:off x="6596064" y="2665413"/>
                <a:ext cx="130175" cy="80963"/>
              </a:xfrm>
              <a:custGeom>
                <a:avLst/>
                <a:gdLst>
                  <a:gd name="T0" fmla="*/ 130175 w 74"/>
                  <a:gd name="T1" fmla="*/ 51042 h 46"/>
                  <a:gd name="T2" fmla="*/ 123139 w 74"/>
                  <a:gd name="T3" fmla="*/ 58082 h 46"/>
                  <a:gd name="T4" fmla="*/ 19350 w 74"/>
                  <a:gd name="T5" fmla="*/ 80963 h 46"/>
                  <a:gd name="T6" fmla="*/ 10555 w 74"/>
                  <a:gd name="T7" fmla="*/ 75683 h 46"/>
                  <a:gd name="T8" fmla="*/ 1759 w 74"/>
                  <a:gd name="T9" fmla="*/ 29921 h 46"/>
                  <a:gd name="T10" fmla="*/ 7036 w 74"/>
                  <a:gd name="T11" fmla="*/ 22881 h 46"/>
                  <a:gd name="T12" fmla="*/ 110825 w 74"/>
                  <a:gd name="T13" fmla="*/ 0 h 46"/>
                  <a:gd name="T14" fmla="*/ 119620 w 74"/>
                  <a:gd name="T15" fmla="*/ 5280 h 46"/>
                  <a:gd name="T16" fmla="*/ 130175 w 74"/>
                  <a:gd name="T17" fmla="*/ 51042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46">
                    <a:moveTo>
                      <a:pt x="74" y="29"/>
                    </a:moveTo>
                    <a:cubicBezTo>
                      <a:pt x="74" y="31"/>
                      <a:pt x="73" y="33"/>
                      <a:pt x="70" y="33"/>
                    </a:cubicBezTo>
                    <a:cubicBezTo>
                      <a:pt x="11" y="46"/>
                      <a:pt x="11" y="46"/>
                      <a:pt x="11" y="46"/>
                    </a:cubicBezTo>
                    <a:cubicBezTo>
                      <a:pt x="9" y="46"/>
                      <a:pt x="7" y="45"/>
                      <a:pt x="6" y="43"/>
                    </a:cubicBezTo>
                    <a:cubicBezTo>
                      <a:pt x="1" y="17"/>
                      <a:pt x="1" y="17"/>
                      <a:pt x="1" y="17"/>
                    </a:cubicBezTo>
                    <a:cubicBezTo>
                      <a:pt x="0" y="15"/>
                      <a:pt x="2" y="13"/>
                      <a:pt x="4" y="13"/>
                    </a:cubicBezTo>
                    <a:cubicBezTo>
                      <a:pt x="63" y="0"/>
                      <a:pt x="63" y="0"/>
                      <a:pt x="63" y="0"/>
                    </a:cubicBezTo>
                    <a:cubicBezTo>
                      <a:pt x="66" y="0"/>
                      <a:pt x="68" y="1"/>
                      <a:pt x="68" y="3"/>
                    </a:cubicBezTo>
                    <a:lnTo>
                      <a:pt x="74" y="29"/>
                    </a:lnTo>
                    <a:close/>
                  </a:path>
                </a:pathLst>
              </a:custGeom>
              <a:solidFill>
                <a:srgbClr val="8439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40" name="Freeform 1188"/>
              <p:cNvSpPr/>
              <p:nvPr/>
            </p:nvSpPr>
            <p:spPr bwMode="auto">
              <a:xfrm>
                <a:off x="6596064" y="2665413"/>
                <a:ext cx="117475" cy="80963"/>
              </a:xfrm>
              <a:custGeom>
                <a:avLst/>
                <a:gdLst>
                  <a:gd name="T0" fmla="*/ 14027 w 67"/>
                  <a:gd name="T1" fmla="*/ 77443 h 46"/>
                  <a:gd name="T2" fmla="*/ 5260 w 67"/>
                  <a:gd name="T3" fmla="*/ 29921 h 46"/>
                  <a:gd name="T4" fmla="*/ 10520 w 67"/>
                  <a:gd name="T5" fmla="*/ 22881 h 46"/>
                  <a:gd name="T6" fmla="*/ 115722 w 67"/>
                  <a:gd name="T7" fmla="*/ 1760 h 46"/>
                  <a:gd name="T8" fmla="*/ 117475 w 67"/>
                  <a:gd name="T9" fmla="*/ 1760 h 46"/>
                  <a:gd name="T10" fmla="*/ 110462 w 67"/>
                  <a:gd name="T11" fmla="*/ 0 h 46"/>
                  <a:gd name="T12" fmla="*/ 7013 w 67"/>
                  <a:gd name="T13" fmla="*/ 22881 h 46"/>
                  <a:gd name="T14" fmla="*/ 1753 w 67"/>
                  <a:gd name="T15" fmla="*/ 29921 h 46"/>
                  <a:gd name="T16" fmla="*/ 10520 w 67"/>
                  <a:gd name="T17" fmla="*/ 75683 h 46"/>
                  <a:gd name="T18" fmla="*/ 17534 w 67"/>
                  <a:gd name="T19" fmla="*/ 80963 h 46"/>
                  <a:gd name="T20" fmla="*/ 14027 w 67"/>
                  <a:gd name="T21" fmla="*/ 77443 h 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46">
                    <a:moveTo>
                      <a:pt x="8" y="44"/>
                    </a:moveTo>
                    <a:cubicBezTo>
                      <a:pt x="3" y="17"/>
                      <a:pt x="3" y="17"/>
                      <a:pt x="3" y="17"/>
                    </a:cubicBezTo>
                    <a:cubicBezTo>
                      <a:pt x="2" y="16"/>
                      <a:pt x="4" y="14"/>
                      <a:pt x="6" y="13"/>
                    </a:cubicBezTo>
                    <a:cubicBezTo>
                      <a:pt x="66" y="1"/>
                      <a:pt x="66" y="1"/>
                      <a:pt x="66" y="1"/>
                    </a:cubicBezTo>
                    <a:cubicBezTo>
                      <a:pt x="67" y="1"/>
                      <a:pt x="67" y="1"/>
                      <a:pt x="67" y="1"/>
                    </a:cubicBezTo>
                    <a:cubicBezTo>
                      <a:pt x="66" y="0"/>
                      <a:pt x="65" y="0"/>
                      <a:pt x="63" y="0"/>
                    </a:cubicBezTo>
                    <a:cubicBezTo>
                      <a:pt x="4" y="13"/>
                      <a:pt x="4" y="13"/>
                      <a:pt x="4" y="13"/>
                    </a:cubicBezTo>
                    <a:cubicBezTo>
                      <a:pt x="2" y="13"/>
                      <a:pt x="0" y="15"/>
                      <a:pt x="1" y="17"/>
                    </a:cubicBezTo>
                    <a:cubicBezTo>
                      <a:pt x="6" y="43"/>
                      <a:pt x="6" y="43"/>
                      <a:pt x="6" y="43"/>
                    </a:cubicBezTo>
                    <a:cubicBezTo>
                      <a:pt x="7" y="45"/>
                      <a:pt x="8" y="46"/>
                      <a:pt x="10" y="46"/>
                    </a:cubicBezTo>
                    <a:cubicBezTo>
                      <a:pt x="9" y="45"/>
                      <a:pt x="9" y="45"/>
                      <a:pt x="8" y="44"/>
                    </a:cubicBezTo>
                    <a:close/>
                  </a:path>
                </a:pathLst>
              </a:custGeom>
              <a:solidFill>
                <a:srgbClr val="E6BF6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41" name="Freeform 1189"/>
              <p:cNvSpPr/>
              <p:nvPr/>
            </p:nvSpPr>
            <p:spPr bwMode="auto">
              <a:xfrm>
                <a:off x="6607176" y="2674938"/>
                <a:ext cx="111125" cy="63500"/>
              </a:xfrm>
              <a:custGeom>
                <a:avLst/>
                <a:gdLst>
                  <a:gd name="T0" fmla="*/ 109361 w 63"/>
                  <a:gd name="T1" fmla="*/ 38806 h 36"/>
                  <a:gd name="T2" fmla="*/ 104069 w 63"/>
                  <a:gd name="T3" fmla="*/ 44097 h 36"/>
                  <a:gd name="T4" fmla="*/ 14111 w 63"/>
                  <a:gd name="T5" fmla="*/ 63500 h 36"/>
                  <a:gd name="T6" fmla="*/ 7056 w 63"/>
                  <a:gd name="T7" fmla="*/ 59972 h 36"/>
                  <a:gd name="T8" fmla="*/ 0 w 63"/>
                  <a:gd name="T9" fmla="*/ 24694 h 36"/>
                  <a:gd name="T10" fmla="*/ 5292 w 63"/>
                  <a:gd name="T11" fmla="*/ 19403 h 36"/>
                  <a:gd name="T12" fmla="*/ 95250 w 63"/>
                  <a:gd name="T13" fmla="*/ 0 h 36"/>
                  <a:gd name="T14" fmla="*/ 102306 w 63"/>
                  <a:gd name="T15" fmla="*/ 3528 h 36"/>
                  <a:gd name="T16" fmla="*/ 109361 w 63"/>
                  <a:gd name="T17" fmla="*/ 38806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3" h="36">
                    <a:moveTo>
                      <a:pt x="62" y="22"/>
                    </a:moveTo>
                    <a:cubicBezTo>
                      <a:pt x="63" y="23"/>
                      <a:pt x="61" y="25"/>
                      <a:pt x="59" y="25"/>
                    </a:cubicBezTo>
                    <a:cubicBezTo>
                      <a:pt x="8" y="36"/>
                      <a:pt x="8" y="36"/>
                      <a:pt x="8" y="36"/>
                    </a:cubicBezTo>
                    <a:cubicBezTo>
                      <a:pt x="6" y="36"/>
                      <a:pt x="5" y="35"/>
                      <a:pt x="4" y="34"/>
                    </a:cubicBezTo>
                    <a:cubicBezTo>
                      <a:pt x="0" y="14"/>
                      <a:pt x="0" y="14"/>
                      <a:pt x="0" y="14"/>
                    </a:cubicBezTo>
                    <a:cubicBezTo>
                      <a:pt x="0" y="13"/>
                      <a:pt x="1" y="11"/>
                      <a:pt x="3" y="11"/>
                    </a:cubicBezTo>
                    <a:cubicBezTo>
                      <a:pt x="54" y="0"/>
                      <a:pt x="54" y="0"/>
                      <a:pt x="54" y="0"/>
                    </a:cubicBezTo>
                    <a:cubicBezTo>
                      <a:pt x="56" y="0"/>
                      <a:pt x="58" y="1"/>
                      <a:pt x="58" y="2"/>
                    </a:cubicBezTo>
                    <a:lnTo>
                      <a:pt x="62" y="22"/>
                    </a:lnTo>
                    <a:close/>
                  </a:path>
                </a:pathLst>
              </a:custGeom>
              <a:solidFill>
                <a:srgbClr val="FFFE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42" name="Freeform 1190"/>
              <p:cNvSpPr/>
              <p:nvPr/>
            </p:nvSpPr>
            <p:spPr bwMode="auto">
              <a:xfrm>
                <a:off x="6607176" y="2674938"/>
                <a:ext cx="101600" cy="63500"/>
              </a:xfrm>
              <a:custGeom>
                <a:avLst/>
                <a:gdLst>
                  <a:gd name="T0" fmla="*/ 8759 w 58"/>
                  <a:gd name="T1" fmla="*/ 61736 h 36"/>
                  <a:gd name="T2" fmla="*/ 1752 w 58"/>
                  <a:gd name="T3" fmla="*/ 26458 h 36"/>
                  <a:gd name="T4" fmla="*/ 7007 w 58"/>
                  <a:gd name="T5" fmla="*/ 21167 h 36"/>
                  <a:gd name="T6" fmla="*/ 96345 w 58"/>
                  <a:gd name="T7" fmla="*/ 1764 h 36"/>
                  <a:gd name="T8" fmla="*/ 101600 w 58"/>
                  <a:gd name="T9" fmla="*/ 1764 h 36"/>
                  <a:gd name="T10" fmla="*/ 94593 w 58"/>
                  <a:gd name="T11" fmla="*/ 0 h 36"/>
                  <a:gd name="T12" fmla="*/ 5255 w 58"/>
                  <a:gd name="T13" fmla="*/ 19403 h 36"/>
                  <a:gd name="T14" fmla="*/ 0 w 58"/>
                  <a:gd name="T15" fmla="*/ 24694 h 36"/>
                  <a:gd name="T16" fmla="*/ 7007 w 58"/>
                  <a:gd name="T17" fmla="*/ 59972 h 36"/>
                  <a:gd name="T18" fmla="*/ 10510 w 58"/>
                  <a:gd name="T19" fmla="*/ 63500 h 36"/>
                  <a:gd name="T20" fmla="*/ 8759 w 58"/>
                  <a:gd name="T21" fmla="*/ 61736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8" h="36">
                    <a:moveTo>
                      <a:pt x="5" y="35"/>
                    </a:moveTo>
                    <a:cubicBezTo>
                      <a:pt x="1" y="15"/>
                      <a:pt x="1" y="15"/>
                      <a:pt x="1" y="15"/>
                    </a:cubicBezTo>
                    <a:cubicBezTo>
                      <a:pt x="1" y="14"/>
                      <a:pt x="2" y="12"/>
                      <a:pt x="4" y="12"/>
                    </a:cubicBezTo>
                    <a:cubicBezTo>
                      <a:pt x="55" y="1"/>
                      <a:pt x="55" y="1"/>
                      <a:pt x="55" y="1"/>
                    </a:cubicBezTo>
                    <a:cubicBezTo>
                      <a:pt x="56" y="1"/>
                      <a:pt x="57" y="1"/>
                      <a:pt x="58" y="1"/>
                    </a:cubicBezTo>
                    <a:cubicBezTo>
                      <a:pt x="57" y="0"/>
                      <a:pt x="56" y="0"/>
                      <a:pt x="54" y="0"/>
                    </a:cubicBezTo>
                    <a:cubicBezTo>
                      <a:pt x="3" y="11"/>
                      <a:pt x="3" y="11"/>
                      <a:pt x="3" y="11"/>
                    </a:cubicBezTo>
                    <a:cubicBezTo>
                      <a:pt x="1" y="11"/>
                      <a:pt x="0" y="13"/>
                      <a:pt x="0" y="14"/>
                    </a:cubicBezTo>
                    <a:cubicBezTo>
                      <a:pt x="4" y="34"/>
                      <a:pt x="4" y="34"/>
                      <a:pt x="4" y="34"/>
                    </a:cubicBezTo>
                    <a:cubicBezTo>
                      <a:pt x="4" y="35"/>
                      <a:pt x="5" y="35"/>
                      <a:pt x="6" y="36"/>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43" name="Freeform 1191"/>
              <p:cNvSpPr/>
              <p:nvPr/>
            </p:nvSpPr>
            <p:spPr bwMode="auto">
              <a:xfrm>
                <a:off x="6657976" y="2716213"/>
                <a:ext cx="15875" cy="12700"/>
              </a:xfrm>
              <a:custGeom>
                <a:avLst/>
                <a:gdLst>
                  <a:gd name="T0" fmla="*/ 15875 w 10"/>
                  <a:gd name="T1" fmla="*/ 4763 h 8"/>
                  <a:gd name="T2" fmla="*/ 4763 w 10"/>
                  <a:gd name="T3" fmla="*/ 0 h 8"/>
                  <a:gd name="T4" fmla="*/ 0 w 10"/>
                  <a:gd name="T5" fmla="*/ 7938 h 8"/>
                  <a:gd name="T6" fmla="*/ 1588 w 10"/>
                  <a:gd name="T7" fmla="*/ 7938 h 8"/>
                  <a:gd name="T8" fmla="*/ 3175 w 10"/>
                  <a:gd name="T9" fmla="*/ 12700 h 8"/>
                  <a:gd name="T10" fmla="*/ 14288 w 10"/>
                  <a:gd name="T11" fmla="*/ 11113 h 8"/>
                  <a:gd name="T12" fmla="*/ 12700 w 10"/>
                  <a:gd name="T13" fmla="*/ 6350 h 8"/>
                  <a:gd name="T14" fmla="*/ 15875 w 10"/>
                  <a:gd name="T15" fmla="*/ 4763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 h="8">
                    <a:moveTo>
                      <a:pt x="10" y="3"/>
                    </a:moveTo>
                    <a:lnTo>
                      <a:pt x="3" y="0"/>
                    </a:lnTo>
                    <a:lnTo>
                      <a:pt x="0" y="5"/>
                    </a:lnTo>
                    <a:lnTo>
                      <a:pt x="1" y="5"/>
                    </a:lnTo>
                    <a:lnTo>
                      <a:pt x="2" y="8"/>
                    </a:lnTo>
                    <a:lnTo>
                      <a:pt x="9" y="7"/>
                    </a:lnTo>
                    <a:lnTo>
                      <a:pt x="8" y="4"/>
                    </a:lnTo>
                    <a:lnTo>
                      <a:pt x="10" y="3"/>
                    </a:lnTo>
                    <a:close/>
                  </a:path>
                </a:pathLst>
              </a:custGeom>
              <a:solidFill>
                <a:srgbClr val="2CA7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44" name="Freeform 1192"/>
              <p:cNvSpPr/>
              <p:nvPr/>
            </p:nvSpPr>
            <p:spPr bwMode="auto">
              <a:xfrm>
                <a:off x="6662739" y="2716213"/>
                <a:ext cx="11113" cy="11113"/>
              </a:xfrm>
              <a:custGeom>
                <a:avLst/>
                <a:gdLst>
                  <a:gd name="T0" fmla="*/ 11113 w 7"/>
                  <a:gd name="T1" fmla="*/ 4763 h 7"/>
                  <a:gd name="T2" fmla="*/ 0 w 7"/>
                  <a:gd name="T3" fmla="*/ 0 h 7"/>
                  <a:gd name="T4" fmla="*/ 3175 w 7"/>
                  <a:gd name="T5" fmla="*/ 11113 h 7"/>
                  <a:gd name="T6" fmla="*/ 9525 w 7"/>
                  <a:gd name="T7" fmla="*/ 11113 h 7"/>
                  <a:gd name="T8" fmla="*/ 7938 w 7"/>
                  <a:gd name="T9" fmla="*/ 6350 h 7"/>
                  <a:gd name="T10" fmla="*/ 11113 w 7"/>
                  <a:gd name="T11" fmla="*/ 4763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7">
                    <a:moveTo>
                      <a:pt x="7" y="3"/>
                    </a:moveTo>
                    <a:lnTo>
                      <a:pt x="0" y="0"/>
                    </a:lnTo>
                    <a:lnTo>
                      <a:pt x="2" y="7"/>
                    </a:lnTo>
                    <a:lnTo>
                      <a:pt x="6" y="7"/>
                    </a:lnTo>
                    <a:lnTo>
                      <a:pt x="5" y="4"/>
                    </a:lnTo>
                    <a:lnTo>
                      <a:pt x="7" y="3"/>
                    </a:lnTo>
                    <a:close/>
                  </a:path>
                </a:pathLst>
              </a:custGeom>
              <a:solidFill>
                <a:srgbClr val="17671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45" name="Freeform 1193"/>
              <p:cNvSpPr>
                <a:spLocks noEditPoints="1"/>
              </p:cNvSpPr>
              <p:nvPr/>
            </p:nvSpPr>
            <p:spPr bwMode="auto">
              <a:xfrm>
                <a:off x="6621464" y="2695576"/>
                <a:ext cx="22225" cy="22225"/>
              </a:xfrm>
              <a:custGeom>
                <a:avLst/>
                <a:gdLst>
                  <a:gd name="T0" fmla="*/ 17096 w 13"/>
                  <a:gd name="T1" fmla="*/ 1710 h 13"/>
                  <a:gd name="T2" fmla="*/ 13677 w 13"/>
                  <a:gd name="T3" fmla="*/ 1710 h 13"/>
                  <a:gd name="T4" fmla="*/ 5129 w 13"/>
                  <a:gd name="T5" fmla="*/ 3419 h 13"/>
                  <a:gd name="T6" fmla="*/ 1710 w 13"/>
                  <a:gd name="T7" fmla="*/ 5129 h 13"/>
                  <a:gd name="T8" fmla="*/ 0 w 13"/>
                  <a:gd name="T9" fmla="*/ 10258 h 13"/>
                  <a:gd name="T10" fmla="*/ 0 w 13"/>
                  <a:gd name="T11" fmla="*/ 13677 h 13"/>
                  <a:gd name="T12" fmla="*/ 1710 w 13"/>
                  <a:gd name="T13" fmla="*/ 18806 h 13"/>
                  <a:gd name="T14" fmla="*/ 5129 w 13"/>
                  <a:gd name="T15" fmla="*/ 20515 h 13"/>
                  <a:gd name="T16" fmla="*/ 8548 w 13"/>
                  <a:gd name="T17" fmla="*/ 22225 h 13"/>
                  <a:gd name="T18" fmla="*/ 13677 w 13"/>
                  <a:gd name="T19" fmla="*/ 22225 h 13"/>
                  <a:gd name="T20" fmla="*/ 17096 w 13"/>
                  <a:gd name="T21" fmla="*/ 20515 h 13"/>
                  <a:gd name="T22" fmla="*/ 20515 w 13"/>
                  <a:gd name="T23" fmla="*/ 17096 h 13"/>
                  <a:gd name="T24" fmla="*/ 22225 w 13"/>
                  <a:gd name="T25" fmla="*/ 13677 h 13"/>
                  <a:gd name="T26" fmla="*/ 22225 w 13"/>
                  <a:gd name="T27" fmla="*/ 10258 h 13"/>
                  <a:gd name="T28" fmla="*/ 20515 w 13"/>
                  <a:gd name="T29" fmla="*/ 5129 h 13"/>
                  <a:gd name="T30" fmla="*/ 17096 w 13"/>
                  <a:gd name="T31" fmla="*/ 1710 h 13"/>
                  <a:gd name="T32" fmla="*/ 17096 w 13"/>
                  <a:gd name="T33" fmla="*/ 10258 h 13"/>
                  <a:gd name="T34" fmla="*/ 17096 w 13"/>
                  <a:gd name="T35" fmla="*/ 13677 h 13"/>
                  <a:gd name="T36" fmla="*/ 17096 w 13"/>
                  <a:gd name="T37" fmla="*/ 15387 h 13"/>
                  <a:gd name="T38" fmla="*/ 15387 w 13"/>
                  <a:gd name="T39" fmla="*/ 17096 h 13"/>
                  <a:gd name="T40" fmla="*/ 10258 w 13"/>
                  <a:gd name="T41" fmla="*/ 18806 h 13"/>
                  <a:gd name="T42" fmla="*/ 6838 w 13"/>
                  <a:gd name="T43" fmla="*/ 17096 h 13"/>
                  <a:gd name="T44" fmla="*/ 5129 w 13"/>
                  <a:gd name="T45" fmla="*/ 15387 h 13"/>
                  <a:gd name="T46" fmla="*/ 5129 w 13"/>
                  <a:gd name="T47" fmla="*/ 13677 h 13"/>
                  <a:gd name="T48" fmla="*/ 3419 w 13"/>
                  <a:gd name="T49" fmla="*/ 10258 h 13"/>
                  <a:gd name="T50" fmla="*/ 5129 w 13"/>
                  <a:gd name="T51" fmla="*/ 8548 h 13"/>
                  <a:gd name="T52" fmla="*/ 6838 w 13"/>
                  <a:gd name="T53" fmla="*/ 6838 h 13"/>
                  <a:gd name="T54" fmla="*/ 10258 w 13"/>
                  <a:gd name="T55" fmla="*/ 5129 h 13"/>
                  <a:gd name="T56" fmla="*/ 11967 w 13"/>
                  <a:gd name="T57" fmla="*/ 5129 h 13"/>
                  <a:gd name="T58" fmla="*/ 15387 w 13"/>
                  <a:gd name="T59" fmla="*/ 5129 h 13"/>
                  <a:gd name="T60" fmla="*/ 17096 w 13"/>
                  <a:gd name="T61" fmla="*/ 6838 h 13"/>
                  <a:gd name="T62" fmla="*/ 17096 w 13"/>
                  <a:gd name="T63" fmla="*/ 10258 h 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 h="13">
                    <a:moveTo>
                      <a:pt x="10" y="1"/>
                    </a:moveTo>
                    <a:cubicBezTo>
                      <a:pt x="9" y="1"/>
                      <a:pt x="9" y="1"/>
                      <a:pt x="8" y="1"/>
                    </a:cubicBezTo>
                    <a:cubicBezTo>
                      <a:pt x="6" y="0"/>
                      <a:pt x="4" y="1"/>
                      <a:pt x="3" y="2"/>
                    </a:cubicBezTo>
                    <a:cubicBezTo>
                      <a:pt x="2" y="2"/>
                      <a:pt x="1" y="3"/>
                      <a:pt x="1" y="3"/>
                    </a:cubicBezTo>
                    <a:cubicBezTo>
                      <a:pt x="0" y="4"/>
                      <a:pt x="0" y="5"/>
                      <a:pt x="0" y="6"/>
                    </a:cubicBezTo>
                    <a:cubicBezTo>
                      <a:pt x="0" y="6"/>
                      <a:pt x="0" y="7"/>
                      <a:pt x="0" y="8"/>
                    </a:cubicBezTo>
                    <a:cubicBezTo>
                      <a:pt x="0" y="9"/>
                      <a:pt x="0" y="10"/>
                      <a:pt x="1" y="11"/>
                    </a:cubicBezTo>
                    <a:cubicBezTo>
                      <a:pt x="1" y="11"/>
                      <a:pt x="2" y="12"/>
                      <a:pt x="3" y="12"/>
                    </a:cubicBezTo>
                    <a:cubicBezTo>
                      <a:pt x="3" y="13"/>
                      <a:pt x="4" y="13"/>
                      <a:pt x="5" y="13"/>
                    </a:cubicBezTo>
                    <a:cubicBezTo>
                      <a:pt x="6" y="13"/>
                      <a:pt x="7" y="13"/>
                      <a:pt x="8" y="13"/>
                    </a:cubicBezTo>
                    <a:cubicBezTo>
                      <a:pt x="9" y="13"/>
                      <a:pt x="9" y="13"/>
                      <a:pt x="10" y="12"/>
                    </a:cubicBezTo>
                    <a:cubicBezTo>
                      <a:pt x="11" y="12"/>
                      <a:pt x="12" y="11"/>
                      <a:pt x="12" y="10"/>
                    </a:cubicBezTo>
                    <a:cubicBezTo>
                      <a:pt x="12" y="10"/>
                      <a:pt x="13" y="9"/>
                      <a:pt x="13" y="8"/>
                    </a:cubicBezTo>
                    <a:cubicBezTo>
                      <a:pt x="13" y="7"/>
                      <a:pt x="13" y="6"/>
                      <a:pt x="13" y="6"/>
                    </a:cubicBezTo>
                    <a:cubicBezTo>
                      <a:pt x="13" y="5"/>
                      <a:pt x="12" y="4"/>
                      <a:pt x="12" y="3"/>
                    </a:cubicBezTo>
                    <a:cubicBezTo>
                      <a:pt x="11" y="2"/>
                      <a:pt x="11" y="2"/>
                      <a:pt x="10" y="1"/>
                    </a:cubicBezTo>
                    <a:close/>
                    <a:moveTo>
                      <a:pt x="10" y="6"/>
                    </a:moveTo>
                    <a:cubicBezTo>
                      <a:pt x="10" y="7"/>
                      <a:pt x="10" y="7"/>
                      <a:pt x="10" y="8"/>
                    </a:cubicBezTo>
                    <a:cubicBezTo>
                      <a:pt x="10" y="8"/>
                      <a:pt x="10" y="9"/>
                      <a:pt x="10" y="9"/>
                    </a:cubicBezTo>
                    <a:cubicBezTo>
                      <a:pt x="9" y="10"/>
                      <a:pt x="9" y="10"/>
                      <a:pt x="9" y="10"/>
                    </a:cubicBezTo>
                    <a:cubicBezTo>
                      <a:pt x="8" y="11"/>
                      <a:pt x="7" y="11"/>
                      <a:pt x="6" y="11"/>
                    </a:cubicBezTo>
                    <a:cubicBezTo>
                      <a:pt x="5" y="11"/>
                      <a:pt x="5" y="11"/>
                      <a:pt x="4" y="10"/>
                    </a:cubicBezTo>
                    <a:cubicBezTo>
                      <a:pt x="4" y="10"/>
                      <a:pt x="3" y="10"/>
                      <a:pt x="3" y="9"/>
                    </a:cubicBezTo>
                    <a:cubicBezTo>
                      <a:pt x="3" y="9"/>
                      <a:pt x="3" y="8"/>
                      <a:pt x="3" y="8"/>
                    </a:cubicBezTo>
                    <a:cubicBezTo>
                      <a:pt x="2" y="7"/>
                      <a:pt x="2" y="6"/>
                      <a:pt x="2" y="6"/>
                    </a:cubicBezTo>
                    <a:cubicBezTo>
                      <a:pt x="3" y="5"/>
                      <a:pt x="3" y="5"/>
                      <a:pt x="3" y="5"/>
                    </a:cubicBezTo>
                    <a:cubicBezTo>
                      <a:pt x="3" y="4"/>
                      <a:pt x="4" y="4"/>
                      <a:pt x="4" y="4"/>
                    </a:cubicBezTo>
                    <a:cubicBezTo>
                      <a:pt x="4" y="3"/>
                      <a:pt x="5" y="3"/>
                      <a:pt x="6" y="3"/>
                    </a:cubicBezTo>
                    <a:cubicBezTo>
                      <a:pt x="6" y="3"/>
                      <a:pt x="7" y="3"/>
                      <a:pt x="7" y="3"/>
                    </a:cubicBezTo>
                    <a:cubicBezTo>
                      <a:pt x="8" y="3"/>
                      <a:pt x="8" y="3"/>
                      <a:pt x="9" y="3"/>
                    </a:cubicBezTo>
                    <a:cubicBezTo>
                      <a:pt x="9" y="4"/>
                      <a:pt x="9" y="4"/>
                      <a:pt x="10" y="4"/>
                    </a:cubicBezTo>
                    <a:cubicBezTo>
                      <a:pt x="10" y="5"/>
                      <a:pt x="10" y="5"/>
                      <a:pt x="10" y="6"/>
                    </a:cubicBezTo>
                    <a:close/>
                  </a:path>
                </a:pathLst>
              </a:custGeom>
              <a:solidFill>
                <a:srgbClr val="2CA7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46" name="Freeform 1194"/>
              <p:cNvSpPr>
                <a:spLocks noEditPoints="1"/>
              </p:cNvSpPr>
              <p:nvPr/>
            </p:nvSpPr>
            <p:spPr bwMode="auto">
              <a:xfrm>
                <a:off x="6643689" y="2692401"/>
                <a:ext cx="17463" cy="22225"/>
              </a:xfrm>
              <a:custGeom>
                <a:avLst/>
                <a:gdLst>
                  <a:gd name="T0" fmla="*/ 13970 w 10"/>
                  <a:gd name="T1" fmla="*/ 1710 h 13"/>
                  <a:gd name="T2" fmla="*/ 10478 w 10"/>
                  <a:gd name="T3" fmla="*/ 0 h 13"/>
                  <a:gd name="T4" fmla="*/ 6985 w 10"/>
                  <a:gd name="T5" fmla="*/ 0 h 13"/>
                  <a:gd name="T6" fmla="*/ 0 w 10"/>
                  <a:gd name="T7" fmla="*/ 1710 h 13"/>
                  <a:gd name="T8" fmla="*/ 5239 w 10"/>
                  <a:gd name="T9" fmla="*/ 22225 h 13"/>
                  <a:gd name="T10" fmla="*/ 8732 w 10"/>
                  <a:gd name="T11" fmla="*/ 22225 h 13"/>
                  <a:gd name="T12" fmla="*/ 6985 w 10"/>
                  <a:gd name="T13" fmla="*/ 15387 h 13"/>
                  <a:gd name="T14" fmla="*/ 10478 w 10"/>
                  <a:gd name="T15" fmla="*/ 13677 h 13"/>
                  <a:gd name="T16" fmla="*/ 13970 w 10"/>
                  <a:gd name="T17" fmla="*/ 13677 h 13"/>
                  <a:gd name="T18" fmla="*/ 15717 w 10"/>
                  <a:gd name="T19" fmla="*/ 10258 h 13"/>
                  <a:gd name="T20" fmla="*/ 17463 w 10"/>
                  <a:gd name="T21" fmla="*/ 8548 h 13"/>
                  <a:gd name="T22" fmla="*/ 17463 w 10"/>
                  <a:gd name="T23" fmla="*/ 5129 h 13"/>
                  <a:gd name="T24" fmla="*/ 15717 w 10"/>
                  <a:gd name="T25" fmla="*/ 3419 h 13"/>
                  <a:gd name="T26" fmla="*/ 13970 w 10"/>
                  <a:gd name="T27" fmla="*/ 1710 h 13"/>
                  <a:gd name="T28" fmla="*/ 8732 w 10"/>
                  <a:gd name="T29" fmla="*/ 10258 h 13"/>
                  <a:gd name="T30" fmla="*/ 6985 w 10"/>
                  <a:gd name="T31" fmla="*/ 10258 h 13"/>
                  <a:gd name="T32" fmla="*/ 5239 w 10"/>
                  <a:gd name="T33" fmla="*/ 5129 h 13"/>
                  <a:gd name="T34" fmla="*/ 8732 w 10"/>
                  <a:gd name="T35" fmla="*/ 3419 h 13"/>
                  <a:gd name="T36" fmla="*/ 10478 w 10"/>
                  <a:gd name="T37" fmla="*/ 5129 h 13"/>
                  <a:gd name="T38" fmla="*/ 12224 w 10"/>
                  <a:gd name="T39" fmla="*/ 6838 h 13"/>
                  <a:gd name="T40" fmla="*/ 12224 w 10"/>
                  <a:gd name="T41" fmla="*/ 8548 h 13"/>
                  <a:gd name="T42" fmla="*/ 12224 w 10"/>
                  <a:gd name="T43" fmla="*/ 8548 h 13"/>
                  <a:gd name="T44" fmla="*/ 10478 w 10"/>
                  <a:gd name="T45" fmla="*/ 10258 h 13"/>
                  <a:gd name="T46" fmla="*/ 8732 w 10"/>
                  <a:gd name="T47" fmla="*/ 10258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 h="13">
                    <a:moveTo>
                      <a:pt x="8" y="1"/>
                    </a:moveTo>
                    <a:cubicBezTo>
                      <a:pt x="8" y="0"/>
                      <a:pt x="7" y="0"/>
                      <a:pt x="6" y="0"/>
                    </a:cubicBezTo>
                    <a:cubicBezTo>
                      <a:pt x="6" y="0"/>
                      <a:pt x="5" y="0"/>
                      <a:pt x="4" y="0"/>
                    </a:cubicBezTo>
                    <a:cubicBezTo>
                      <a:pt x="0" y="1"/>
                      <a:pt x="0" y="1"/>
                      <a:pt x="0" y="1"/>
                    </a:cubicBezTo>
                    <a:cubicBezTo>
                      <a:pt x="3" y="13"/>
                      <a:pt x="3" y="13"/>
                      <a:pt x="3" y="13"/>
                    </a:cubicBezTo>
                    <a:cubicBezTo>
                      <a:pt x="5" y="13"/>
                      <a:pt x="5" y="13"/>
                      <a:pt x="5" y="13"/>
                    </a:cubicBezTo>
                    <a:cubicBezTo>
                      <a:pt x="4" y="9"/>
                      <a:pt x="4" y="9"/>
                      <a:pt x="4" y="9"/>
                    </a:cubicBezTo>
                    <a:cubicBezTo>
                      <a:pt x="6" y="8"/>
                      <a:pt x="6" y="8"/>
                      <a:pt x="6" y="8"/>
                    </a:cubicBezTo>
                    <a:cubicBezTo>
                      <a:pt x="7" y="8"/>
                      <a:pt x="7" y="8"/>
                      <a:pt x="8" y="8"/>
                    </a:cubicBezTo>
                    <a:cubicBezTo>
                      <a:pt x="8" y="7"/>
                      <a:pt x="9" y="7"/>
                      <a:pt x="9" y="6"/>
                    </a:cubicBezTo>
                    <a:cubicBezTo>
                      <a:pt x="10" y="6"/>
                      <a:pt x="10" y="5"/>
                      <a:pt x="10" y="5"/>
                    </a:cubicBezTo>
                    <a:cubicBezTo>
                      <a:pt x="10" y="4"/>
                      <a:pt x="10" y="4"/>
                      <a:pt x="10" y="3"/>
                    </a:cubicBezTo>
                    <a:cubicBezTo>
                      <a:pt x="10" y="3"/>
                      <a:pt x="10" y="2"/>
                      <a:pt x="9" y="2"/>
                    </a:cubicBezTo>
                    <a:cubicBezTo>
                      <a:pt x="9" y="1"/>
                      <a:pt x="9" y="1"/>
                      <a:pt x="8" y="1"/>
                    </a:cubicBezTo>
                    <a:close/>
                    <a:moveTo>
                      <a:pt x="5" y="6"/>
                    </a:moveTo>
                    <a:cubicBezTo>
                      <a:pt x="4" y="6"/>
                      <a:pt x="4" y="6"/>
                      <a:pt x="4" y="6"/>
                    </a:cubicBezTo>
                    <a:cubicBezTo>
                      <a:pt x="3" y="3"/>
                      <a:pt x="3" y="3"/>
                      <a:pt x="3" y="3"/>
                    </a:cubicBezTo>
                    <a:cubicBezTo>
                      <a:pt x="5" y="2"/>
                      <a:pt x="5" y="2"/>
                      <a:pt x="5" y="2"/>
                    </a:cubicBezTo>
                    <a:cubicBezTo>
                      <a:pt x="5" y="2"/>
                      <a:pt x="6" y="2"/>
                      <a:pt x="6" y="3"/>
                    </a:cubicBezTo>
                    <a:cubicBezTo>
                      <a:pt x="7" y="3"/>
                      <a:pt x="7" y="3"/>
                      <a:pt x="7" y="4"/>
                    </a:cubicBezTo>
                    <a:cubicBezTo>
                      <a:pt x="7" y="5"/>
                      <a:pt x="7" y="5"/>
                      <a:pt x="7" y="5"/>
                    </a:cubicBezTo>
                    <a:cubicBezTo>
                      <a:pt x="7" y="5"/>
                      <a:pt x="7" y="5"/>
                      <a:pt x="7" y="5"/>
                    </a:cubicBezTo>
                    <a:cubicBezTo>
                      <a:pt x="6" y="6"/>
                      <a:pt x="6" y="6"/>
                      <a:pt x="6" y="6"/>
                    </a:cubicBezTo>
                    <a:cubicBezTo>
                      <a:pt x="6" y="6"/>
                      <a:pt x="6" y="6"/>
                      <a:pt x="5" y="6"/>
                    </a:cubicBezTo>
                    <a:close/>
                  </a:path>
                </a:pathLst>
              </a:custGeom>
              <a:solidFill>
                <a:srgbClr val="2CA7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47" name="Freeform 1195"/>
              <p:cNvSpPr/>
              <p:nvPr/>
            </p:nvSpPr>
            <p:spPr bwMode="auto">
              <a:xfrm>
                <a:off x="6661151" y="2687638"/>
                <a:ext cx="19050" cy="23813"/>
              </a:xfrm>
              <a:custGeom>
                <a:avLst/>
                <a:gdLst>
                  <a:gd name="T0" fmla="*/ 4763 w 12"/>
                  <a:gd name="T1" fmla="*/ 23813 h 15"/>
                  <a:gd name="T2" fmla="*/ 19050 w 12"/>
                  <a:gd name="T3" fmla="*/ 20638 h 15"/>
                  <a:gd name="T4" fmla="*/ 19050 w 12"/>
                  <a:gd name="T5" fmla="*/ 17463 h 15"/>
                  <a:gd name="T6" fmla="*/ 9525 w 12"/>
                  <a:gd name="T7" fmla="*/ 19050 h 15"/>
                  <a:gd name="T8" fmla="*/ 7938 w 12"/>
                  <a:gd name="T9" fmla="*/ 14288 h 15"/>
                  <a:gd name="T10" fmla="*/ 15875 w 12"/>
                  <a:gd name="T11" fmla="*/ 12700 h 15"/>
                  <a:gd name="T12" fmla="*/ 15875 w 12"/>
                  <a:gd name="T13" fmla="*/ 7938 h 15"/>
                  <a:gd name="T14" fmla="*/ 7938 w 12"/>
                  <a:gd name="T15" fmla="*/ 9525 h 15"/>
                  <a:gd name="T16" fmla="*/ 4763 w 12"/>
                  <a:gd name="T17" fmla="*/ 6350 h 15"/>
                  <a:gd name="T18" fmla="*/ 15875 w 12"/>
                  <a:gd name="T19" fmla="*/ 3175 h 15"/>
                  <a:gd name="T20" fmla="*/ 15875 w 12"/>
                  <a:gd name="T21" fmla="*/ 0 h 15"/>
                  <a:gd name="T22" fmla="*/ 0 w 12"/>
                  <a:gd name="T23" fmla="*/ 3175 h 15"/>
                  <a:gd name="T24" fmla="*/ 4763 w 12"/>
                  <a:gd name="T25" fmla="*/ 23813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5">
                    <a:moveTo>
                      <a:pt x="3" y="15"/>
                    </a:moveTo>
                    <a:lnTo>
                      <a:pt x="12" y="13"/>
                    </a:lnTo>
                    <a:lnTo>
                      <a:pt x="12" y="11"/>
                    </a:lnTo>
                    <a:lnTo>
                      <a:pt x="6" y="12"/>
                    </a:lnTo>
                    <a:lnTo>
                      <a:pt x="5" y="9"/>
                    </a:lnTo>
                    <a:lnTo>
                      <a:pt x="10" y="8"/>
                    </a:lnTo>
                    <a:lnTo>
                      <a:pt x="10" y="5"/>
                    </a:lnTo>
                    <a:lnTo>
                      <a:pt x="5" y="6"/>
                    </a:lnTo>
                    <a:lnTo>
                      <a:pt x="3" y="4"/>
                    </a:lnTo>
                    <a:lnTo>
                      <a:pt x="10" y="2"/>
                    </a:lnTo>
                    <a:lnTo>
                      <a:pt x="10" y="0"/>
                    </a:lnTo>
                    <a:lnTo>
                      <a:pt x="0" y="2"/>
                    </a:lnTo>
                    <a:lnTo>
                      <a:pt x="3" y="15"/>
                    </a:lnTo>
                    <a:close/>
                  </a:path>
                </a:pathLst>
              </a:custGeom>
              <a:solidFill>
                <a:srgbClr val="2CA7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48" name="Freeform 1196"/>
              <p:cNvSpPr/>
              <p:nvPr/>
            </p:nvSpPr>
            <p:spPr bwMode="auto">
              <a:xfrm>
                <a:off x="6678614" y="2682876"/>
                <a:ext cx="23813" cy="25400"/>
              </a:xfrm>
              <a:custGeom>
                <a:avLst/>
                <a:gdLst>
                  <a:gd name="T0" fmla="*/ 14288 w 15"/>
                  <a:gd name="T1" fmla="*/ 0 h 16"/>
                  <a:gd name="T2" fmla="*/ 17463 w 15"/>
                  <a:gd name="T3" fmla="*/ 14288 h 16"/>
                  <a:gd name="T4" fmla="*/ 3175 w 15"/>
                  <a:gd name="T5" fmla="*/ 4763 h 16"/>
                  <a:gd name="T6" fmla="*/ 3175 w 15"/>
                  <a:gd name="T7" fmla="*/ 4763 h 16"/>
                  <a:gd name="T8" fmla="*/ 1588 w 15"/>
                  <a:gd name="T9" fmla="*/ 4763 h 16"/>
                  <a:gd name="T10" fmla="*/ 0 w 15"/>
                  <a:gd name="T11" fmla="*/ 4763 h 16"/>
                  <a:gd name="T12" fmla="*/ 6350 w 15"/>
                  <a:gd name="T13" fmla="*/ 25400 h 16"/>
                  <a:gd name="T14" fmla="*/ 9525 w 15"/>
                  <a:gd name="T15" fmla="*/ 25400 h 16"/>
                  <a:gd name="T16" fmla="*/ 6350 w 15"/>
                  <a:gd name="T17" fmla="*/ 11113 h 16"/>
                  <a:gd name="T18" fmla="*/ 19050 w 15"/>
                  <a:gd name="T19" fmla="*/ 22225 h 16"/>
                  <a:gd name="T20" fmla="*/ 20638 w 15"/>
                  <a:gd name="T21" fmla="*/ 22225 h 16"/>
                  <a:gd name="T22" fmla="*/ 20638 w 15"/>
                  <a:gd name="T23" fmla="*/ 22225 h 16"/>
                  <a:gd name="T24" fmla="*/ 23813 w 15"/>
                  <a:gd name="T25" fmla="*/ 22225 h 16"/>
                  <a:gd name="T26" fmla="*/ 19050 w 15"/>
                  <a:gd name="T27" fmla="*/ 0 h 16"/>
                  <a:gd name="T28" fmla="*/ 14288 w 15"/>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 h="16">
                    <a:moveTo>
                      <a:pt x="9" y="0"/>
                    </a:moveTo>
                    <a:lnTo>
                      <a:pt x="11" y="9"/>
                    </a:lnTo>
                    <a:lnTo>
                      <a:pt x="2" y="3"/>
                    </a:lnTo>
                    <a:lnTo>
                      <a:pt x="1" y="3"/>
                    </a:lnTo>
                    <a:lnTo>
                      <a:pt x="0" y="3"/>
                    </a:lnTo>
                    <a:lnTo>
                      <a:pt x="4" y="16"/>
                    </a:lnTo>
                    <a:lnTo>
                      <a:pt x="6" y="16"/>
                    </a:lnTo>
                    <a:lnTo>
                      <a:pt x="4" y="7"/>
                    </a:lnTo>
                    <a:lnTo>
                      <a:pt x="12" y="14"/>
                    </a:lnTo>
                    <a:lnTo>
                      <a:pt x="13" y="14"/>
                    </a:lnTo>
                    <a:lnTo>
                      <a:pt x="15" y="14"/>
                    </a:lnTo>
                    <a:lnTo>
                      <a:pt x="12" y="0"/>
                    </a:lnTo>
                    <a:lnTo>
                      <a:pt x="9" y="0"/>
                    </a:lnTo>
                    <a:close/>
                  </a:path>
                </a:pathLst>
              </a:custGeom>
              <a:solidFill>
                <a:srgbClr val="2CA7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49" name="Freeform 1197"/>
              <p:cNvSpPr>
                <a:spLocks noEditPoints="1"/>
              </p:cNvSpPr>
              <p:nvPr/>
            </p:nvSpPr>
            <p:spPr bwMode="auto">
              <a:xfrm>
                <a:off x="6621464" y="2695576"/>
                <a:ext cx="22225" cy="22225"/>
              </a:xfrm>
              <a:custGeom>
                <a:avLst/>
                <a:gdLst>
                  <a:gd name="T0" fmla="*/ 17096 w 13"/>
                  <a:gd name="T1" fmla="*/ 1710 h 13"/>
                  <a:gd name="T2" fmla="*/ 13677 w 13"/>
                  <a:gd name="T3" fmla="*/ 1710 h 13"/>
                  <a:gd name="T4" fmla="*/ 5129 w 13"/>
                  <a:gd name="T5" fmla="*/ 3419 h 13"/>
                  <a:gd name="T6" fmla="*/ 1710 w 13"/>
                  <a:gd name="T7" fmla="*/ 5129 h 13"/>
                  <a:gd name="T8" fmla="*/ 0 w 13"/>
                  <a:gd name="T9" fmla="*/ 10258 h 13"/>
                  <a:gd name="T10" fmla="*/ 0 w 13"/>
                  <a:gd name="T11" fmla="*/ 13677 h 13"/>
                  <a:gd name="T12" fmla="*/ 1710 w 13"/>
                  <a:gd name="T13" fmla="*/ 18806 h 13"/>
                  <a:gd name="T14" fmla="*/ 5129 w 13"/>
                  <a:gd name="T15" fmla="*/ 20515 h 13"/>
                  <a:gd name="T16" fmla="*/ 8548 w 13"/>
                  <a:gd name="T17" fmla="*/ 22225 h 13"/>
                  <a:gd name="T18" fmla="*/ 13677 w 13"/>
                  <a:gd name="T19" fmla="*/ 22225 h 13"/>
                  <a:gd name="T20" fmla="*/ 18806 w 13"/>
                  <a:gd name="T21" fmla="*/ 20515 h 13"/>
                  <a:gd name="T22" fmla="*/ 20515 w 13"/>
                  <a:gd name="T23" fmla="*/ 17096 h 13"/>
                  <a:gd name="T24" fmla="*/ 22225 w 13"/>
                  <a:gd name="T25" fmla="*/ 13677 h 13"/>
                  <a:gd name="T26" fmla="*/ 22225 w 13"/>
                  <a:gd name="T27" fmla="*/ 8548 h 13"/>
                  <a:gd name="T28" fmla="*/ 20515 w 13"/>
                  <a:gd name="T29" fmla="*/ 5129 h 13"/>
                  <a:gd name="T30" fmla="*/ 17096 w 13"/>
                  <a:gd name="T31" fmla="*/ 1710 h 13"/>
                  <a:gd name="T32" fmla="*/ 18806 w 13"/>
                  <a:gd name="T33" fmla="*/ 10258 h 13"/>
                  <a:gd name="T34" fmla="*/ 18806 w 13"/>
                  <a:gd name="T35" fmla="*/ 13677 h 13"/>
                  <a:gd name="T36" fmla="*/ 17096 w 13"/>
                  <a:gd name="T37" fmla="*/ 15387 h 13"/>
                  <a:gd name="T38" fmla="*/ 15387 w 13"/>
                  <a:gd name="T39" fmla="*/ 17096 h 13"/>
                  <a:gd name="T40" fmla="*/ 10258 w 13"/>
                  <a:gd name="T41" fmla="*/ 18806 h 13"/>
                  <a:gd name="T42" fmla="*/ 8548 w 13"/>
                  <a:gd name="T43" fmla="*/ 17096 h 13"/>
                  <a:gd name="T44" fmla="*/ 6838 w 13"/>
                  <a:gd name="T45" fmla="*/ 15387 h 13"/>
                  <a:gd name="T46" fmla="*/ 5129 w 13"/>
                  <a:gd name="T47" fmla="*/ 13677 h 13"/>
                  <a:gd name="T48" fmla="*/ 5129 w 13"/>
                  <a:gd name="T49" fmla="*/ 10258 h 13"/>
                  <a:gd name="T50" fmla="*/ 5129 w 13"/>
                  <a:gd name="T51" fmla="*/ 8548 h 13"/>
                  <a:gd name="T52" fmla="*/ 6838 w 13"/>
                  <a:gd name="T53" fmla="*/ 5129 h 13"/>
                  <a:gd name="T54" fmla="*/ 10258 w 13"/>
                  <a:gd name="T55" fmla="*/ 5129 h 13"/>
                  <a:gd name="T56" fmla="*/ 13677 w 13"/>
                  <a:gd name="T57" fmla="*/ 5129 h 13"/>
                  <a:gd name="T58" fmla="*/ 15387 w 13"/>
                  <a:gd name="T59" fmla="*/ 5129 h 13"/>
                  <a:gd name="T60" fmla="*/ 17096 w 13"/>
                  <a:gd name="T61" fmla="*/ 6838 h 13"/>
                  <a:gd name="T62" fmla="*/ 18806 w 13"/>
                  <a:gd name="T63" fmla="*/ 10258 h 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 h="13">
                    <a:moveTo>
                      <a:pt x="10" y="1"/>
                    </a:moveTo>
                    <a:cubicBezTo>
                      <a:pt x="10" y="1"/>
                      <a:pt x="9" y="1"/>
                      <a:pt x="8" y="1"/>
                    </a:cubicBezTo>
                    <a:cubicBezTo>
                      <a:pt x="6" y="0"/>
                      <a:pt x="4" y="1"/>
                      <a:pt x="3" y="2"/>
                    </a:cubicBezTo>
                    <a:cubicBezTo>
                      <a:pt x="2" y="2"/>
                      <a:pt x="2" y="3"/>
                      <a:pt x="1" y="3"/>
                    </a:cubicBezTo>
                    <a:cubicBezTo>
                      <a:pt x="1" y="4"/>
                      <a:pt x="0" y="5"/>
                      <a:pt x="0" y="6"/>
                    </a:cubicBezTo>
                    <a:cubicBezTo>
                      <a:pt x="0" y="6"/>
                      <a:pt x="0" y="7"/>
                      <a:pt x="0" y="8"/>
                    </a:cubicBezTo>
                    <a:cubicBezTo>
                      <a:pt x="0" y="9"/>
                      <a:pt x="1" y="10"/>
                      <a:pt x="1" y="11"/>
                    </a:cubicBezTo>
                    <a:cubicBezTo>
                      <a:pt x="2" y="11"/>
                      <a:pt x="2" y="12"/>
                      <a:pt x="3" y="12"/>
                    </a:cubicBezTo>
                    <a:cubicBezTo>
                      <a:pt x="4" y="13"/>
                      <a:pt x="4" y="13"/>
                      <a:pt x="5" y="13"/>
                    </a:cubicBezTo>
                    <a:cubicBezTo>
                      <a:pt x="6" y="13"/>
                      <a:pt x="7" y="13"/>
                      <a:pt x="8" y="13"/>
                    </a:cubicBezTo>
                    <a:cubicBezTo>
                      <a:pt x="9" y="13"/>
                      <a:pt x="10" y="12"/>
                      <a:pt x="11" y="12"/>
                    </a:cubicBezTo>
                    <a:cubicBezTo>
                      <a:pt x="11" y="12"/>
                      <a:pt x="12" y="11"/>
                      <a:pt x="12" y="10"/>
                    </a:cubicBezTo>
                    <a:cubicBezTo>
                      <a:pt x="13" y="10"/>
                      <a:pt x="13" y="9"/>
                      <a:pt x="13" y="8"/>
                    </a:cubicBezTo>
                    <a:cubicBezTo>
                      <a:pt x="13" y="7"/>
                      <a:pt x="13" y="6"/>
                      <a:pt x="13" y="5"/>
                    </a:cubicBezTo>
                    <a:cubicBezTo>
                      <a:pt x="13" y="5"/>
                      <a:pt x="13" y="4"/>
                      <a:pt x="12" y="3"/>
                    </a:cubicBezTo>
                    <a:cubicBezTo>
                      <a:pt x="12" y="2"/>
                      <a:pt x="11" y="2"/>
                      <a:pt x="10" y="1"/>
                    </a:cubicBezTo>
                    <a:close/>
                    <a:moveTo>
                      <a:pt x="11" y="6"/>
                    </a:moveTo>
                    <a:cubicBezTo>
                      <a:pt x="11" y="7"/>
                      <a:pt x="11" y="7"/>
                      <a:pt x="11" y="8"/>
                    </a:cubicBezTo>
                    <a:cubicBezTo>
                      <a:pt x="11" y="8"/>
                      <a:pt x="10" y="9"/>
                      <a:pt x="10" y="9"/>
                    </a:cubicBezTo>
                    <a:cubicBezTo>
                      <a:pt x="10" y="10"/>
                      <a:pt x="10" y="10"/>
                      <a:pt x="9" y="10"/>
                    </a:cubicBezTo>
                    <a:cubicBezTo>
                      <a:pt x="8" y="11"/>
                      <a:pt x="7" y="11"/>
                      <a:pt x="6" y="11"/>
                    </a:cubicBezTo>
                    <a:cubicBezTo>
                      <a:pt x="5" y="11"/>
                      <a:pt x="5" y="11"/>
                      <a:pt x="5" y="10"/>
                    </a:cubicBezTo>
                    <a:cubicBezTo>
                      <a:pt x="4" y="10"/>
                      <a:pt x="4" y="10"/>
                      <a:pt x="4" y="9"/>
                    </a:cubicBezTo>
                    <a:cubicBezTo>
                      <a:pt x="3" y="9"/>
                      <a:pt x="3" y="8"/>
                      <a:pt x="3" y="8"/>
                    </a:cubicBezTo>
                    <a:cubicBezTo>
                      <a:pt x="3" y="7"/>
                      <a:pt x="3" y="6"/>
                      <a:pt x="3" y="6"/>
                    </a:cubicBezTo>
                    <a:cubicBezTo>
                      <a:pt x="3" y="5"/>
                      <a:pt x="3" y="5"/>
                      <a:pt x="3" y="5"/>
                    </a:cubicBezTo>
                    <a:cubicBezTo>
                      <a:pt x="4" y="4"/>
                      <a:pt x="4" y="4"/>
                      <a:pt x="4" y="3"/>
                    </a:cubicBezTo>
                    <a:cubicBezTo>
                      <a:pt x="5" y="3"/>
                      <a:pt x="5" y="3"/>
                      <a:pt x="6" y="3"/>
                    </a:cubicBezTo>
                    <a:cubicBezTo>
                      <a:pt x="7" y="3"/>
                      <a:pt x="7" y="3"/>
                      <a:pt x="8" y="3"/>
                    </a:cubicBezTo>
                    <a:cubicBezTo>
                      <a:pt x="8" y="3"/>
                      <a:pt x="9" y="3"/>
                      <a:pt x="9" y="3"/>
                    </a:cubicBezTo>
                    <a:cubicBezTo>
                      <a:pt x="9" y="4"/>
                      <a:pt x="10" y="4"/>
                      <a:pt x="10" y="4"/>
                    </a:cubicBezTo>
                    <a:cubicBezTo>
                      <a:pt x="10" y="5"/>
                      <a:pt x="10" y="5"/>
                      <a:pt x="11" y="6"/>
                    </a:cubicBezTo>
                    <a:close/>
                  </a:path>
                </a:pathLst>
              </a:custGeom>
              <a:solidFill>
                <a:srgbClr val="17671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50" name="Freeform 1198"/>
              <p:cNvSpPr>
                <a:spLocks noEditPoints="1"/>
              </p:cNvSpPr>
              <p:nvPr/>
            </p:nvSpPr>
            <p:spPr bwMode="auto">
              <a:xfrm>
                <a:off x="6643689" y="2692401"/>
                <a:ext cx="17463" cy="22225"/>
              </a:xfrm>
              <a:custGeom>
                <a:avLst/>
                <a:gdLst>
                  <a:gd name="T0" fmla="*/ 13970 w 10"/>
                  <a:gd name="T1" fmla="*/ 0 h 13"/>
                  <a:gd name="T2" fmla="*/ 12224 w 10"/>
                  <a:gd name="T3" fmla="*/ 0 h 13"/>
                  <a:gd name="T4" fmla="*/ 6985 w 10"/>
                  <a:gd name="T5" fmla="*/ 0 h 13"/>
                  <a:gd name="T6" fmla="*/ 0 w 10"/>
                  <a:gd name="T7" fmla="*/ 1710 h 13"/>
                  <a:gd name="T8" fmla="*/ 5239 w 10"/>
                  <a:gd name="T9" fmla="*/ 22225 h 13"/>
                  <a:gd name="T10" fmla="*/ 10478 w 10"/>
                  <a:gd name="T11" fmla="*/ 22225 h 13"/>
                  <a:gd name="T12" fmla="*/ 8732 w 10"/>
                  <a:gd name="T13" fmla="*/ 13677 h 13"/>
                  <a:gd name="T14" fmla="*/ 10478 w 10"/>
                  <a:gd name="T15" fmla="*/ 13677 h 13"/>
                  <a:gd name="T16" fmla="*/ 13970 w 10"/>
                  <a:gd name="T17" fmla="*/ 11967 h 13"/>
                  <a:gd name="T18" fmla="*/ 17463 w 10"/>
                  <a:gd name="T19" fmla="*/ 10258 h 13"/>
                  <a:gd name="T20" fmla="*/ 17463 w 10"/>
                  <a:gd name="T21" fmla="*/ 8548 h 13"/>
                  <a:gd name="T22" fmla="*/ 17463 w 10"/>
                  <a:gd name="T23" fmla="*/ 5129 h 13"/>
                  <a:gd name="T24" fmla="*/ 17463 w 10"/>
                  <a:gd name="T25" fmla="*/ 3419 h 13"/>
                  <a:gd name="T26" fmla="*/ 13970 w 10"/>
                  <a:gd name="T27" fmla="*/ 0 h 13"/>
                  <a:gd name="T28" fmla="*/ 10478 w 10"/>
                  <a:gd name="T29" fmla="*/ 10258 h 13"/>
                  <a:gd name="T30" fmla="*/ 6985 w 10"/>
                  <a:gd name="T31" fmla="*/ 10258 h 13"/>
                  <a:gd name="T32" fmla="*/ 5239 w 10"/>
                  <a:gd name="T33" fmla="*/ 5129 h 13"/>
                  <a:gd name="T34" fmla="*/ 8732 w 10"/>
                  <a:gd name="T35" fmla="*/ 3419 h 13"/>
                  <a:gd name="T36" fmla="*/ 12224 w 10"/>
                  <a:gd name="T37" fmla="*/ 3419 h 13"/>
                  <a:gd name="T38" fmla="*/ 13970 w 10"/>
                  <a:gd name="T39" fmla="*/ 6838 h 13"/>
                  <a:gd name="T40" fmla="*/ 13970 w 10"/>
                  <a:gd name="T41" fmla="*/ 6838 h 13"/>
                  <a:gd name="T42" fmla="*/ 12224 w 10"/>
                  <a:gd name="T43" fmla="*/ 8548 h 13"/>
                  <a:gd name="T44" fmla="*/ 12224 w 10"/>
                  <a:gd name="T45" fmla="*/ 10258 h 13"/>
                  <a:gd name="T46" fmla="*/ 10478 w 10"/>
                  <a:gd name="T47" fmla="*/ 10258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 h="13">
                    <a:moveTo>
                      <a:pt x="8" y="0"/>
                    </a:moveTo>
                    <a:cubicBezTo>
                      <a:pt x="8" y="0"/>
                      <a:pt x="7" y="0"/>
                      <a:pt x="7" y="0"/>
                    </a:cubicBezTo>
                    <a:cubicBezTo>
                      <a:pt x="6" y="0"/>
                      <a:pt x="5" y="0"/>
                      <a:pt x="4" y="0"/>
                    </a:cubicBezTo>
                    <a:cubicBezTo>
                      <a:pt x="0" y="1"/>
                      <a:pt x="0" y="1"/>
                      <a:pt x="0" y="1"/>
                    </a:cubicBezTo>
                    <a:cubicBezTo>
                      <a:pt x="3" y="13"/>
                      <a:pt x="3" y="13"/>
                      <a:pt x="3" y="13"/>
                    </a:cubicBezTo>
                    <a:cubicBezTo>
                      <a:pt x="6" y="13"/>
                      <a:pt x="6" y="13"/>
                      <a:pt x="6" y="13"/>
                    </a:cubicBezTo>
                    <a:cubicBezTo>
                      <a:pt x="5" y="8"/>
                      <a:pt x="5" y="8"/>
                      <a:pt x="5" y="8"/>
                    </a:cubicBezTo>
                    <a:cubicBezTo>
                      <a:pt x="6" y="8"/>
                      <a:pt x="6" y="8"/>
                      <a:pt x="6" y="8"/>
                    </a:cubicBezTo>
                    <a:cubicBezTo>
                      <a:pt x="7" y="8"/>
                      <a:pt x="8" y="8"/>
                      <a:pt x="8" y="7"/>
                    </a:cubicBezTo>
                    <a:cubicBezTo>
                      <a:pt x="9" y="7"/>
                      <a:pt x="9" y="7"/>
                      <a:pt x="10" y="6"/>
                    </a:cubicBezTo>
                    <a:cubicBezTo>
                      <a:pt x="10" y="6"/>
                      <a:pt x="10" y="5"/>
                      <a:pt x="10" y="5"/>
                    </a:cubicBezTo>
                    <a:cubicBezTo>
                      <a:pt x="10" y="4"/>
                      <a:pt x="10" y="4"/>
                      <a:pt x="10" y="3"/>
                    </a:cubicBezTo>
                    <a:cubicBezTo>
                      <a:pt x="10" y="3"/>
                      <a:pt x="10" y="2"/>
                      <a:pt x="10" y="2"/>
                    </a:cubicBezTo>
                    <a:cubicBezTo>
                      <a:pt x="9" y="1"/>
                      <a:pt x="9" y="1"/>
                      <a:pt x="8" y="0"/>
                    </a:cubicBezTo>
                    <a:close/>
                    <a:moveTo>
                      <a:pt x="6" y="6"/>
                    </a:moveTo>
                    <a:cubicBezTo>
                      <a:pt x="4" y="6"/>
                      <a:pt x="4" y="6"/>
                      <a:pt x="4" y="6"/>
                    </a:cubicBezTo>
                    <a:cubicBezTo>
                      <a:pt x="3" y="3"/>
                      <a:pt x="3" y="3"/>
                      <a:pt x="3" y="3"/>
                    </a:cubicBezTo>
                    <a:cubicBezTo>
                      <a:pt x="5" y="2"/>
                      <a:pt x="5" y="2"/>
                      <a:pt x="5" y="2"/>
                    </a:cubicBezTo>
                    <a:cubicBezTo>
                      <a:pt x="6" y="2"/>
                      <a:pt x="6" y="2"/>
                      <a:pt x="7" y="2"/>
                    </a:cubicBezTo>
                    <a:cubicBezTo>
                      <a:pt x="7" y="3"/>
                      <a:pt x="8" y="3"/>
                      <a:pt x="8" y="4"/>
                    </a:cubicBezTo>
                    <a:cubicBezTo>
                      <a:pt x="8" y="4"/>
                      <a:pt x="8" y="4"/>
                      <a:pt x="8" y="4"/>
                    </a:cubicBezTo>
                    <a:cubicBezTo>
                      <a:pt x="7" y="5"/>
                      <a:pt x="7" y="5"/>
                      <a:pt x="7" y="5"/>
                    </a:cubicBezTo>
                    <a:cubicBezTo>
                      <a:pt x="7" y="6"/>
                      <a:pt x="7" y="6"/>
                      <a:pt x="7" y="6"/>
                    </a:cubicBezTo>
                    <a:cubicBezTo>
                      <a:pt x="6" y="6"/>
                      <a:pt x="6" y="6"/>
                      <a:pt x="6" y="6"/>
                    </a:cubicBezTo>
                    <a:close/>
                  </a:path>
                </a:pathLst>
              </a:custGeom>
              <a:solidFill>
                <a:srgbClr val="17671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51" name="Freeform 1199"/>
              <p:cNvSpPr/>
              <p:nvPr/>
            </p:nvSpPr>
            <p:spPr bwMode="auto">
              <a:xfrm>
                <a:off x="6662739" y="2687638"/>
                <a:ext cx="19050" cy="23813"/>
              </a:xfrm>
              <a:custGeom>
                <a:avLst/>
                <a:gdLst>
                  <a:gd name="T0" fmla="*/ 3175 w 12"/>
                  <a:gd name="T1" fmla="*/ 23813 h 15"/>
                  <a:gd name="T2" fmla="*/ 19050 w 12"/>
                  <a:gd name="T3" fmla="*/ 20638 h 15"/>
                  <a:gd name="T4" fmla="*/ 17463 w 12"/>
                  <a:gd name="T5" fmla="*/ 17463 h 15"/>
                  <a:gd name="T6" fmla="*/ 7938 w 12"/>
                  <a:gd name="T7" fmla="*/ 19050 h 15"/>
                  <a:gd name="T8" fmla="*/ 7938 w 12"/>
                  <a:gd name="T9" fmla="*/ 12700 h 15"/>
                  <a:gd name="T10" fmla="*/ 14288 w 12"/>
                  <a:gd name="T11" fmla="*/ 11113 h 15"/>
                  <a:gd name="T12" fmla="*/ 14288 w 12"/>
                  <a:gd name="T13" fmla="*/ 7938 h 15"/>
                  <a:gd name="T14" fmla="*/ 6350 w 12"/>
                  <a:gd name="T15" fmla="*/ 9525 h 15"/>
                  <a:gd name="T16" fmla="*/ 6350 w 12"/>
                  <a:gd name="T17" fmla="*/ 6350 h 15"/>
                  <a:gd name="T18" fmla="*/ 14288 w 12"/>
                  <a:gd name="T19" fmla="*/ 3175 h 15"/>
                  <a:gd name="T20" fmla="*/ 14288 w 12"/>
                  <a:gd name="T21" fmla="*/ 0 h 15"/>
                  <a:gd name="T22" fmla="*/ 0 w 12"/>
                  <a:gd name="T23" fmla="*/ 3175 h 15"/>
                  <a:gd name="T24" fmla="*/ 3175 w 12"/>
                  <a:gd name="T25" fmla="*/ 23813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5">
                    <a:moveTo>
                      <a:pt x="2" y="15"/>
                    </a:moveTo>
                    <a:lnTo>
                      <a:pt x="12" y="13"/>
                    </a:lnTo>
                    <a:lnTo>
                      <a:pt x="11" y="11"/>
                    </a:lnTo>
                    <a:lnTo>
                      <a:pt x="5" y="12"/>
                    </a:lnTo>
                    <a:lnTo>
                      <a:pt x="5" y="8"/>
                    </a:lnTo>
                    <a:lnTo>
                      <a:pt x="9" y="7"/>
                    </a:lnTo>
                    <a:lnTo>
                      <a:pt x="9" y="5"/>
                    </a:lnTo>
                    <a:lnTo>
                      <a:pt x="4" y="6"/>
                    </a:lnTo>
                    <a:lnTo>
                      <a:pt x="4" y="4"/>
                    </a:lnTo>
                    <a:lnTo>
                      <a:pt x="9" y="2"/>
                    </a:lnTo>
                    <a:lnTo>
                      <a:pt x="9" y="0"/>
                    </a:lnTo>
                    <a:lnTo>
                      <a:pt x="0" y="2"/>
                    </a:lnTo>
                    <a:lnTo>
                      <a:pt x="2" y="15"/>
                    </a:lnTo>
                    <a:close/>
                  </a:path>
                </a:pathLst>
              </a:custGeom>
              <a:solidFill>
                <a:srgbClr val="17671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52" name="Freeform 1200"/>
              <p:cNvSpPr/>
              <p:nvPr/>
            </p:nvSpPr>
            <p:spPr bwMode="auto">
              <a:xfrm>
                <a:off x="6678614" y="2682876"/>
                <a:ext cx="25400" cy="25400"/>
              </a:xfrm>
              <a:custGeom>
                <a:avLst/>
                <a:gdLst>
                  <a:gd name="T0" fmla="*/ 15875 w 16"/>
                  <a:gd name="T1" fmla="*/ 0 h 16"/>
                  <a:gd name="T2" fmla="*/ 17463 w 16"/>
                  <a:gd name="T3" fmla="*/ 14288 h 16"/>
                  <a:gd name="T4" fmla="*/ 6350 w 16"/>
                  <a:gd name="T5" fmla="*/ 4763 h 16"/>
                  <a:gd name="T6" fmla="*/ 3175 w 16"/>
                  <a:gd name="T7" fmla="*/ 4763 h 16"/>
                  <a:gd name="T8" fmla="*/ 3175 w 16"/>
                  <a:gd name="T9" fmla="*/ 4763 h 16"/>
                  <a:gd name="T10" fmla="*/ 0 w 16"/>
                  <a:gd name="T11" fmla="*/ 4763 h 16"/>
                  <a:gd name="T12" fmla="*/ 6350 w 16"/>
                  <a:gd name="T13" fmla="*/ 25400 h 16"/>
                  <a:gd name="T14" fmla="*/ 9525 w 16"/>
                  <a:gd name="T15" fmla="*/ 23813 h 16"/>
                  <a:gd name="T16" fmla="*/ 7938 w 16"/>
                  <a:gd name="T17" fmla="*/ 11113 h 16"/>
                  <a:gd name="T18" fmla="*/ 19050 w 16"/>
                  <a:gd name="T19" fmla="*/ 22225 h 16"/>
                  <a:gd name="T20" fmla="*/ 20638 w 16"/>
                  <a:gd name="T21" fmla="*/ 22225 h 16"/>
                  <a:gd name="T22" fmla="*/ 20638 w 16"/>
                  <a:gd name="T23" fmla="*/ 22225 h 16"/>
                  <a:gd name="T24" fmla="*/ 25400 w 16"/>
                  <a:gd name="T25" fmla="*/ 22225 h 16"/>
                  <a:gd name="T26" fmla="*/ 19050 w 16"/>
                  <a:gd name="T27" fmla="*/ 0 h 16"/>
                  <a:gd name="T28" fmla="*/ 15875 w 16"/>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16">
                    <a:moveTo>
                      <a:pt x="10" y="0"/>
                    </a:moveTo>
                    <a:lnTo>
                      <a:pt x="11" y="9"/>
                    </a:lnTo>
                    <a:lnTo>
                      <a:pt x="4" y="3"/>
                    </a:lnTo>
                    <a:lnTo>
                      <a:pt x="2" y="3"/>
                    </a:lnTo>
                    <a:lnTo>
                      <a:pt x="0" y="3"/>
                    </a:lnTo>
                    <a:lnTo>
                      <a:pt x="4" y="16"/>
                    </a:lnTo>
                    <a:lnTo>
                      <a:pt x="6" y="15"/>
                    </a:lnTo>
                    <a:lnTo>
                      <a:pt x="5" y="7"/>
                    </a:lnTo>
                    <a:lnTo>
                      <a:pt x="12" y="14"/>
                    </a:lnTo>
                    <a:lnTo>
                      <a:pt x="13" y="14"/>
                    </a:lnTo>
                    <a:lnTo>
                      <a:pt x="16" y="14"/>
                    </a:lnTo>
                    <a:lnTo>
                      <a:pt x="12" y="0"/>
                    </a:lnTo>
                    <a:lnTo>
                      <a:pt x="10" y="0"/>
                    </a:lnTo>
                    <a:close/>
                  </a:path>
                </a:pathLst>
              </a:custGeom>
              <a:solidFill>
                <a:srgbClr val="17671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53" name="Freeform 1201"/>
              <p:cNvSpPr/>
              <p:nvPr/>
            </p:nvSpPr>
            <p:spPr bwMode="auto">
              <a:xfrm>
                <a:off x="6845301" y="2728913"/>
                <a:ext cx="509588" cy="198438"/>
              </a:xfrm>
              <a:custGeom>
                <a:avLst/>
                <a:gdLst>
                  <a:gd name="T0" fmla="*/ 509588 w 290"/>
                  <a:gd name="T1" fmla="*/ 0 h 113"/>
                  <a:gd name="T2" fmla="*/ 500802 w 290"/>
                  <a:gd name="T3" fmla="*/ 0 h 113"/>
                  <a:gd name="T4" fmla="*/ 500802 w 290"/>
                  <a:gd name="T5" fmla="*/ 187901 h 113"/>
                  <a:gd name="T6" fmla="*/ 493773 w 290"/>
                  <a:gd name="T7" fmla="*/ 194926 h 113"/>
                  <a:gd name="T8" fmla="*/ 15815 w 290"/>
                  <a:gd name="T9" fmla="*/ 194926 h 113"/>
                  <a:gd name="T10" fmla="*/ 8786 w 290"/>
                  <a:gd name="T11" fmla="*/ 187901 h 113"/>
                  <a:gd name="T12" fmla="*/ 8786 w 290"/>
                  <a:gd name="T13" fmla="*/ 0 h 113"/>
                  <a:gd name="T14" fmla="*/ 0 w 290"/>
                  <a:gd name="T15" fmla="*/ 0 h 113"/>
                  <a:gd name="T16" fmla="*/ 0 w 290"/>
                  <a:gd name="T17" fmla="*/ 191414 h 113"/>
                  <a:gd name="T18" fmla="*/ 7029 w 290"/>
                  <a:gd name="T19" fmla="*/ 198438 h 113"/>
                  <a:gd name="T20" fmla="*/ 502559 w 290"/>
                  <a:gd name="T21" fmla="*/ 198438 h 113"/>
                  <a:gd name="T22" fmla="*/ 509588 w 290"/>
                  <a:gd name="T23" fmla="*/ 191414 h 113"/>
                  <a:gd name="T24" fmla="*/ 509588 w 290"/>
                  <a:gd name="T25" fmla="*/ 0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0" h="113">
                    <a:moveTo>
                      <a:pt x="290" y="0"/>
                    </a:moveTo>
                    <a:cubicBezTo>
                      <a:pt x="285" y="0"/>
                      <a:pt x="285" y="0"/>
                      <a:pt x="285" y="0"/>
                    </a:cubicBezTo>
                    <a:cubicBezTo>
                      <a:pt x="285" y="107"/>
                      <a:pt x="285" y="107"/>
                      <a:pt x="285" y="107"/>
                    </a:cubicBezTo>
                    <a:cubicBezTo>
                      <a:pt x="285" y="109"/>
                      <a:pt x="283" y="111"/>
                      <a:pt x="281" y="111"/>
                    </a:cubicBezTo>
                    <a:cubicBezTo>
                      <a:pt x="9" y="111"/>
                      <a:pt x="9" y="111"/>
                      <a:pt x="9" y="111"/>
                    </a:cubicBezTo>
                    <a:cubicBezTo>
                      <a:pt x="7" y="111"/>
                      <a:pt x="5" y="109"/>
                      <a:pt x="5" y="107"/>
                    </a:cubicBezTo>
                    <a:cubicBezTo>
                      <a:pt x="5" y="0"/>
                      <a:pt x="5" y="0"/>
                      <a:pt x="5" y="0"/>
                    </a:cubicBezTo>
                    <a:cubicBezTo>
                      <a:pt x="0" y="0"/>
                      <a:pt x="0" y="0"/>
                      <a:pt x="0" y="0"/>
                    </a:cubicBezTo>
                    <a:cubicBezTo>
                      <a:pt x="0" y="109"/>
                      <a:pt x="0" y="109"/>
                      <a:pt x="0" y="109"/>
                    </a:cubicBezTo>
                    <a:cubicBezTo>
                      <a:pt x="0" y="111"/>
                      <a:pt x="2" y="113"/>
                      <a:pt x="4" y="113"/>
                    </a:cubicBezTo>
                    <a:cubicBezTo>
                      <a:pt x="286" y="113"/>
                      <a:pt x="286" y="113"/>
                      <a:pt x="286" y="113"/>
                    </a:cubicBezTo>
                    <a:cubicBezTo>
                      <a:pt x="288" y="113"/>
                      <a:pt x="290" y="111"/>
                      <a:pt x="290" y="109"/>
                    </a:cubicBezTo>
                    <a:cubicBezTo>
                      <a:pt x="290" y="0"/>
                      <a:pt x="290" y="0"/>
                      <a:pt x="290" y="0"/>
                    </a:cubicBezTo>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54" name="Freeform 1202"/>
              <p:cNvSpPr/>
              <p:nvPr/>
            </p:nvSpPr>
            <p:spPr bwMode="auto">
              <a:xfrm>
                <a:off x="6854826" y="2654301"/>
                <a:ext cx="490538" cy="269875"/>
              </a:xfrm>
              <a:custGeom>
                <a:avLst/>
                <a:gdLst>
                  <a:gd name="T0" fmla="*/ 490538 w 280"/>
                  <a:gd name="T1" fmla="*/ 262865 h 154"/>
                  <a:gd name="T2" fmla="*/ 483530 w 280"/>
                  <a:gd name="T3" fmla="*/ 269875 h 154"/>
                  <a:gd name="T4" fmla="*/ 7008 w 280"/>
                  <a:gd name="T5" fmla="*/ 269875 h 154"/>
                  <a:gd name="T6" fmla="*/ 0 w 280"/>
                  <a:gd name="T7" fmla="*/ 262865 h 154"/>
                  <a:gd name="T8" fmla="*/ 0 w 280"/>
                  <a:gd name="T9" fmla="*/ 7010 h 154"/>
                  <a:gd name="T10" fmla="*/ 7008 w 280"/>
                  <a:gd name="T11" fmla="*/ 0 h 154"/>
                  <a:gd name="T12" fmla="*/ 483530 w 280"/>
                  <a:gd name="T13" fmla="*/ 0 h 154"/>
                  <a:gd name="T14" fmla="*/ 490538 w 280"/>
                  <a:gd name="T15" fmla="*/ 7010 h 154"/>
                  <a:gd name="T16" fmla="*/ 490538 w 280"/>
                  <a:gd name="T17" fmla="*/ 262865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0" h="154">
                    <a:moveTo>
                      <a:pt x="280" y="150"/>
                    </a:moveTo>
                    <a:cubicBezTo>
                      <a:pt x="280" y="152"/>
                      <a:pt x="278" y="154"/>
                      <a:pt x="276" y="154"/>
                    </a:cubicBezTo>
                    <a:cubicBezTo>
                      <a:pt x="4" y="154"/>
                      <a:pt x="4" y="154"/>
                      <a:pt x="4" y="154"/>
                    </a:cubicBezTo>
                    <a:cubicBezTo>
                      <a:pt x="2" y="154"/>
                      <a:pt x="0" y="152"/>
                      <a:pt x="0" y="150"/>
                    </a:cubicBezTo>
                    <a:cubicBezTo>
                      <a:pt x="0" y="4"/>
                      <a:pt x="0" y="4"/>
                      <a:pt x="0" y="4"/>
                    </a:cubicBezTo>
                    <a:cubicBezTo>
                      <a:pt x="0" y="2"/>
                      <a:pt x="2" y="0"/>
                      <a:pt x="4" y="0"/>
                    </a:cubicBezTo>
                    <a:cubicBezTo>
                      <a:pt x="276" y="0"/>
                      <a:pt x="276" y="0"/>
                      <a:pt x="276" y="0"/>
                    </a:cubicBezTo>
                    <a:cubicBezTo>
                      <a:pt x="278" y="0"/>
                      <a:pt x="280" y="2"/>
                      <a:pt x="280" y="4"/>
                    </a:cubicBezTo>
                    <a:cubicBezTo>
                      <a:pt x="280" y="150"/>
                      <a:pt x="280" y="150"/>
                      <a:pt x="280" y="15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55" name="Rectangle 1203"/>
              <p:cNvSpPr>
                <a:spLocks noChangeArrowheads="1"/>
              </p:cNvSpPr>
              <p:nvPr/>
            </p:nvSpPr>
            <p:spPr bwMode="auto">
              <a:xfrm>
                <a:off x="6877051" y="2659063"/>
                <a:ext cx="444500" cy="247650"/>
              </a:xfrm>
              <a:prstGeom prst="rect">
                <a:avLst/>
              </a:prstGeom>
              <a:solidFill>
                <a:srgbClr val="9C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6" name="Rectangle 1204"/>
              <p:cNvSpPr>
                <a:spLocks noChangeArrowheads="1"/>
              </p:cNvSpPr>
              <p:nvPr/>
            </p:nvSpPr>
            <p:spPr bwMode="auto">
              <a:xfrm>
                <a:off x="6877051" y="2659063"/>
                <a:ext cx="4445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7" name="Freeform 1205"/>
              <p:cNvSpPr/>
              <p:nvPr/>
            </p:nvSpPr>
            <p:spPr bwMode="auto">
              <a:xfrm>
                <a:off x="6886576" y="2659063"/>
                <a:ext cx="434975" cy="247650"/>
              </a:xfrm>
              <a:custGeom>
                <a:avLst/>
                <a:gdLst>
                  <a:gd name="T0" fmla="*/ 423863 w 274"/>
                  <a:gd name="T1" fmla="*/ 0 h 156"/>
                  <a:gd name="T2" fmla="*/ 423863 w 274"/>
                  <a:gd name="T3" fmla="*/ 239713 h 156"/>
                  <a:gd name="T4" fmla="*/ 0 w 274"/>
                  <a:gd name="T5" fmla="*/ 239713 h 156"/>
                  <a:gd name="T6" fmla="*/ 0 w 274"/>
                  <a:gd name="T7" fmla="*/ 247650 h 156"/>
                  <a:gd name="T8" fmla="*/ 434975 w 274"/>
                  <a:gd name="T9" fmla="*/ 247650 h 156"/>
                  <a:gd name="T10" fmla="*/ 434975 w 274"/>
                  <a:gd name="T11" fmla="*/ 0 h 156"/>
                  <a:gd name="T12" fmla="*/ 423863 w 274"/>
                  <a:gd name="T13" fmla="*/ 0 h 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 h="156">
                    <a:moveTo>
                      <a:pt x="267" y="0"/>
                    </a:moveTo>
                    <a:lnTo>
                      <a:pt x="267" y="151"/>
                    </a:lnTo>
                    <a:lnTo>
                      <a:pt x="0" y="151"/>
                    </a:lnTo>
                    <a:lnTo>
                      <a:pt x="0" y="156"/>
                    </a:lnTo>
                    <a:lnTo>
                      <a:pt x="274" y="156"/>
                    </a:lnTo>
                    <a:lnTo>
                      <a:pt x="274" y="0"/>
                    </a:lnTo>
                    <a:lnTo>
                      <a:pt x="267" y="0"/>
                    </a:lnTo>
                    <a:close/>
                  </a:path>
                </a:pathLst>
              </a:custGeom>
              <a:solidFill>
                <a:srgbClr val="CFE8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58" name="Freeform 1206"/>
              <p:cNvSpPr/>
              <p:nvPr/>
            </p:nvSpPr>
            <p:spPr bwMode="auto">
              <a:xfrm>
                <a:off x="6886576" y="2659063"/>
                <a:ext cx="434975" cy="247650"/>
              </a:xfrm>
              <a:custGeom>
                <a:avLst/>
                <a:gdLst>
                  <a:gd name="T0" fmla="*/ 423863 w 274"/>
                  <a:gd name="T1" fmla="*/ 0 h 156"/>
                  <a:gd name="T2" fmla="*/ 423863 w 274"/>
                  <a:gd name="T3" fmla="*/ 239713 h 156"/>
                  <a:gd name="T4" fmla="*/ 0 w 274"/>
                  <a:gd name="T5" fmla="*/ 239713 h 156"/>
                  <a:gd name="T6" fmla="*/ 0 w 274"/>
                  <a:gd name="T7" fmla="*/ 247650 h 156"/>
                  <a:gd name="T8" fmla="*/ 434975 w 274"/>
                  <a:gd name="T9" fmla="*/ 247650 h 156"/>
                  <a:gd name="T10" fmla="*/ 434975 w 274"/>
                  <a:gd name="T11" fmla="*/ 0 h 156"/>
                  <a:gd name="T12" fmla="*/ 423863 w 274"/>
                  <a:gd name="T13" fmla="*/ 0 h 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 h="156">
                    <a:moveTo>
                      <a:pt x="267" y="0"/>
                    </a:moveTo>
                    <a:lnTo>
                      <a:pt x="267" y="151"/>
                    </a:lnTo>
                    <a:lnTo>
                      <a:pt x="0" y="151"/>
                    </a:lnTo>
                    <a:lnTo>
                      <a:pt x="0" y="156"/>
                    </a:lnTo>
                    <a:lnTo>
                      <a:pt x="274" y="156"/>
                    </a:lnTo>
                    <a:lnTo>
                      <a:pt x="274" y="0"/>
                    </a:lnTo>
                    <a:lnTo>
                      <a:pt x="2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59" name="Freeform 1207"/>
              <p:cNvSpPr/>
              <p:nvPr/>
            </p:nvSpPr>
            <p:spPr bwMode="auto">
              <a:xfrm>
                <a:off x="6877051" y="2728913"/>
                <a:ext cx="9525" cy="177800"/>
              </a:xfrm>
              <a:custGeom>
                <a:avLst/>
                <a:gdLst>
                  <a:gd name="T0" fmla="*/ 9525 w 6"/>
                  <a:gd name="T1" fmla="*/ 0 h 112"/>
                  <a:gd name="T2" fmla="*/ 0 w 6"/>
                  <a:gd name="T3" fmla="*/ 0 h 112"/>
                  <a:gd name="T4" fmla="*/ 0 w 6"/>
                  <a:gd name="T5" fmla="*/ 177800 h 112"/>
                  <a:gd name="T6" fmla="*/ 9525 w 6"/>
                  <a:gd name="T7" fmla="*/ 177800 h 112"/>
                  <a:gd name="T8" fmla="*/ 9525 w 6"/>
                  <a:gd name="T9" fmla="*/ 169863 h 112"/>
                  <a:gd name="T10" fmla="*/ 9525 w 6"/>
                  <a:gd name="T11" fmla="*/ 0 h 1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12">
                    <a:moveTo>
                      <a:pt x="6" y="0"/>
                    </a:moveTo>
                    <a:lnTo>
                      <a:pt x="0" y="0"/>
                    </a:lnTo>
                    <a:lnTo>
                      <a:pt x="0" y="112"/>
                    </a:lnTo>
                    <a:lnTo>
                      <a:pt x="6" y="112"/>
                    </a:lnTo>
                    <a:lnTo>
                      <a:pt x="6" y="107"/>
                    </a:lnTo>
                    <a:lnTo>
                      <a:pt x="6" y="0"/>
                    </a:lnTo>
                    <a:close/>
                  </a:path>
                </a:pathLst>
              </a:custGeom>
              <a:solidFill>
                <a:srgbClr val="7DA6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60" name="Freeform 1208"/>
              <p:cNvSpPr/>
              <p:nvPr/>
            </p:nvSpPr>
            <p:spPr bwMode="auto">
              <a:xfrm>
                <a:off x="6877051" y="2728913"/>
                <a:ext cx="9525" cy="177800"/>
              </a:xfrm>
              <a:custGeom>
                <a:avLst/>
                <a:gdLst>
                  <a:gd name="T0" fmla="*/ 9525 w 6"/>
                  <a:gd name="T1" fmla="*/ 0 h 112"/>
                  <a:gd name="T2" fmla="*/ 0 w 6"/>
                  <a:gd name="T3" fmla="*/ 0 h 112"/>
                  <a:gd name="T4" fmla="*/ 0 w 6"/>
                  <a:gd name="T5" fmla="*/ 177800 h 112"/>
                  <a:gd name="T6" fmla="*/ 9525 w 6"/>
                  <a:gd name="T7" fmla="*/ 177800 h 112"/>
                  <a:gd name="T8" fmla="*/ 9525 w 6"/>
                  <a:gd name="T9" fmla="*/ 169863 h 112"/>
                  <a:gd name="T10" fmla="*/ 9525 w 6"/>
                  <a:gd name="T11" fmla="*/ 0 h 1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12">
                    <a:moveTo>
                      <a:pt x="6" y="0"/>
                    </a:moveTo>
                    <a:lnTo>
                      <a:pt x="0" y="0"/>
                    </a:lnTo>
                    <a:lnTo>
                      <a:pt x="0" y="112"/>
                    </a:lnTo>
                    <a:lnTo>
                      <a:pt x="6" y="112"/>
                    </a:lnTo>
                    <a:lnTo>
                      <a:pt x="6" y="107"/>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61" name="Freeform 1209"/>
              <p:cNvSpPr/>
              <p:nvPr/>
            </p:nvSpPr>
            <p:spPr bwMode="auto">
              <a:xfrm>
                <a:off x="6842126" y="2935288"/>
                <a:ext cx="517525" cy="14288"/>
              </a:xfrm>
              <a:custGeom>
                <a:avLst/>
                <a:gdLst>
                  <a:gd name="T0" fmla="*/ 517525 w 295"/>
                  <a:gd name="T1" fmla="*/ 0 h 8"/>
                  <a:gd name="T2" fmla="*/ 0 w 295"/>
                  <a:gd name="T3" fmla="*/ 0 h 8"/>
                  <a:gd name="T4" fmla="*/ 0 w 295"/>
                  <a:gd name="T5" fmla="*/ 0 h 8"/>
                  <a:gd name="T6" fmla="*/ 10526 w 295"/>
                  <a:gd name="T7" fmla="*/ 14288 h 8"/>
                  <a:gd name="T8" fmla="*/ 505245 w 295"/>
                  <a:gd name="T9" fmla="*/ 14288 h 8"/>
                  <a:gd name="T10" fmla="*/ 517525 w 295"/>
                  <a:gd name="T11" fmla="*/ 0 h 8"/>
                  <a:gd name="T12" fmla="*/ 517525 w 295"/>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5" h="8">
                    <a:moveTo>
                      <a:pt x="295" y="0"/>
                    </a:moveTo>
                    <a:cubicBezTo>
                      <a:pt x="0" y="0"/>
                      <a:pt x="0" y="0"/>
                      <a:pt x="0" y="0"/>
                    </a:cubicBezTo>
                    <a:cubicBezTo>
                      <a:pt x="0" y="0"/>
                      <a:pt x="0" y="0"/>
                      <a:pt x="0" y="0"/>
                    </a:cubicBezTo>
                    <a:cubicBezTo>
                      <a:pt x="0" y="4"/>
                      <a:pt x="3" y="7"/>
                      <a:pt x="6" y="8"/>
                    </a:cubicBezTo>
                    <a:cubicBezTo>
                      <a:pt x="288" y="8"/>
                      <a:pt x="288" y="8"/>
                      <a:pt x="288" y="8"/>
                    </a:cubicBezTo>
                    <a:cubicBezTo>
                      <a:pt x="292" y="7"/>
                      <a:pt x="295" y="4"/>
                      <a:pt x="295" y="0"/>
                    </a:cubicBezTo>
                    <a:cubicBezTo>
                      <a:pt x="295" y="0"/>
                      <a:pt x="295" y="0"/>
                      <a:pt x="295" y="0"/>
                    </a:cubicBezTo>
                  </a:path>
                </a:pathLst>
              </a:custGeom>
              <a:solidFill>
                <a:srgbClr val="C2AE7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62" name="Freeform 1210"/>
              <p:cNvSpPr/>
              <p:nvPr/>
            </p:nvSpPr>
            <p:spPr bwMode="auto">
              <a:xfrm>
                <a:off x="6842126" y="2930526"/>
                <a:ext cx="517525" cy="12700"/>
              </a:xfrm>
              <a:custGeom>
                <a:avLst/>
                <a:gdLst>
                  <a:gd name="T0" fmla="*/ 517525 w 295"/>
                  <a:gd name="T1" fmla="*/ 0 h 7"/>
                  <a:gd name="T2" fmla="*/ 505245 w 295"/>
                  <a:gd name="T3" fmla="*/ 12700 h 7"/>
                  <a:gd name="T4" fmla="*/ 10526 w 295"/>
                  <a:gd name="T5" fmla="*/ 12700 h 7"/>
                  <a:gd name="T6" fmla="*/ 0 w 295"/>
                  <a:gd name="T7" fmla="*/ 0 h 7"/>
                  <a:gd name="T8" fmla="*/ 0 w 295"/>
                  <a:gd name="T9" fmla="*/ 0 h 7"/>
                  <a:gd name="T10" fmla="*/ 517525 w 295"/>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5" h="7">
                    <a:moveTo>
                      <a:pt x="295" y="0"/>
                    </a:moveTo>
                    <a:cubicBezTo>
                      <a:pt x="295" y="4"/>
                      <a:pt x="292" y="7"/>
                      <a:pt x="288" y="7"/>
                    </a:cubicBezTo>
                    <a:cubicBezTo>
                      <a:pt x="6" y="7"/>
                      <a:pt x="6" y="7"/>
                      <a:pt x="6" y="7"/>
                    </a:cubicBezTo>
                    <a:cubicBezTo>
                      <a:pt x="3" y="7"/>
                      <a:pt x="0" y="4"/>
                      <a:pt x="0" y="0"/>
                    </a:cubicBezTo>
                    <a:cubicBezTo>
                      <a:pt x="0" y="0"/>
                      <a:pt x="0" y="0"/>
                      <a:pt x="0" y="0"/>
                    </a:cubicBezTo>
                    <a:cubicBezTo>
                      <a:pt x="295" y="0"/>
                      <a:pt x="295" y="0"/>
                      <a:pt x="29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63" name="Freeform 1211"/>
              <p:cNvSpPr/>
              <p:nvPr/>
            </p:nvSpPr>
            <p:spPr bwMode="auto">
              <a:xfrm>
                <a:off x="6772276" y="2624138"/>
                <a:ext cx="622300" cy="104775"/>
              </a:xfrm>
              <a:custGeom>
                <a:avLst/>
                <a:gdLst>
                  <a:gd name="T0" fmla="*/ 622300 w 355"/>
                  <a:gd name="T1" fmla="*/ 0 h 60"/>
                  <a:gd name="T2" fmla="*/ 0 w 355"/>
                  <a:gd name="T3" fmla="*/ 0 h 60"/>
                  <a:gd name="T4" fmla="*/ 0 w 355"/>
                  <a:gd name="T5" fmla="*/ 75089 h 60"/>
                  <a:gd name="T6" fmla="*/ 36812 w 355"/>
                  <a:gd name="T7" fmla="*/ 104775 h 60"/>
                  <a:gd name="T8" fmla="*/ 36812 w 355"/>
                  <a:gd name="T9" fmla="*/ 19209 h 60"/>
                  <a:gd name="T10" fmla="*/ 54342 w 355"/>
                  <a:gd name="T11" fmla="*/ 19209 h 60"/>
                  <a:gd name="T12" fmla="*/ 96413 w 355"/>
                  <a:gd name="T13" fmla="*/ 19209 h 60"/>
                  <a:gd name="T14" fmla="*/ 105177 w 355"/>
                  <a:gd name="T15" fmla="*/ 19209 h 60"/>
                  <a:gd name="T16" fmla="*/ 601265 w 355"/>
                  <a:gd name="T17" fmla="*/ 19209 h 60"/>
                  <a:gd name="T18" fmla="*/ 610029 w 355"/>
                  <a:gd name="T19" fmla="*/ 19209 h 60"/>
                  <a:gd name="T20" fmla="*/ 610029 w 355"/>
                  <a:gd name="T21" fmla="*/ 104775 h 60"/>
                  <a:gd name="T22" fmla="*/ 622300 w 355"/>
                  <a:gd name="T23" fmla="*/ 104775 h 60"/>
                  <a:gd name="T24" fmla="*/ 622300 w 355"/>
                  <a:gd name="T25" fmla="*/ 0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55" h="60">
                    <a:moveTo>
                      <a:pt x="355" y="0"/>
                    </a:moveTo>
                    <a:cubicBezTo>
                      <a:pt x="0" y="0"/>
                      <a:pt x="0" y="0"/>
                      <a:pt x="0" y="0"/>
                    </a:cubicBezTo>
                    <a:cubicBezTo>
                      <a:pt x="0" y="43"/>
                      <a:pt x="0" y="43"/>
                      <a:pt x="0" y="43"/>
                    </a:cubicBezTo>
                    <a:cubicBezTo>
                      <a:pt x="4" y="52"/>
                      <a:pt x="12" y="58"/>
                      <a:pt x="21" y="60"/>
                    </a:cubicBezTo>
                    <a:cubicBezTo>
                      <a:pt x="21" y="11"/>
                      <a:pt x="21" y="11"/>
                      <a:pt x="21" y="11"/>
                    </a:cubicBezTo>
                    <a:cubicBezTo>
                      <a:pt x="31" y="11"/>
                      <a:pt x="31" y="11"/>
                      <a:pt x="31" y="11"/>
                    </a:cubicBezTo>
                    <a:cubicBezTo>
                      <a:pt x="55" y="11"/>
                      <a:pt x="55" y="11"/>
                      <a:pt x="55" y="11"/>
                    </a:cubicBezTo>
                    <a:cubicBezTo>
                      <a:pt x="60" y="11"/>
                      <a:pt x="60" y="11"/>
                      <a:pt x="60" y="11"/>
                    </a:cubicBezTo>
                    <a:cubicBezTo>
                      <a:pt x="343" y="11"/>
                      <a:pt x="343" y="11"/>
                      <a:pt x="343" y="11"/>
                    </a:cubicBezTo>
                    <a:cubicBezTo>
                      <a:pt x="348" y="11"/>
                      <a:pt x="348" y="11"/>
                      <a:pt x="348" y="11"/>
                    </a:cubicBezTo>
                    <a:cubicBezTo>
                      <a:pt x="348" y="60"/>
                      <a:pt x="348" y="60"/>
                      <a:pt x="348" y="60"/>
                    </a:cubicBezTo>
                    <a:cubicBezTo>
                      <a:pt x="355" y="60"/>
                      <a:pt x="355" y="60"/>
                      <a:pt x="355" y="60"/>
                    </a:cubicBezTo>
                    <a:cubicBezTo>
                      <a:pt x="355" y="0"/>
                      <a:pt x="355" y="0"/>
                      <a:pt x="355" y="0"/>
                    </a:cubicBezTo>
                  </a:path>
                </a:pathLst>
              </a:custGeom>
              <a:solidFill>
                <a:srgbClr val="D9C48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64" name="Freeform 1212"/>
              <p:cNvSpPr/>
              <p:nvPr/>
            </p:nvSpPr>
            <p:spPr bwMode="auto">
              <a:xfrm>
                <a:off x="6808789" y="2643188"/>
                <a:ext cx="17463" cy="85725"/>
              </a:xfrm>
              <a:custGeom>
                <a:avLst/>
                <a:gdLst>
                  <a:gd name="T0" fmla="*/ 17463 w 10"/>
                  <a:gd name="T1" fmla="*/ 0 h 49"/>
                  <a:gd name="T2" fmla="*/ 0 w 10"/>
                  <a:gd name="T3" fmla="*/ 0 h 49"/>
                  <a:gd name="T4" fmla="*/ 0 w 10"/>
                  <a:gd name="T5" fmla="*/ 85725 h 49"/>
                  <a:gd name="T6" fmla="*/ 8732 w 10"/>
                  <a:gd name="T7" fmla="*/ 85725 h 49"/>
                  <a:gd name="T8" fmla="*/ 17463 w 10"/>
                  <a:gd name="T9" fmla="*/ 85725 h 49"/>
                  <a:gd name="T10" fmla="*/ 17463 w 10"/>
                  <a:gd name="T11" fmla="*/ 0 h 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49">
                    <a:moveTo>
                      <a:pt x="10" y="0"/>
                    </a:moveTo>
                    <a:cubicBezTo>
                      <a:pt x="0" y="0"/>
                      <a:pt x="0" y="0"/>
                      <a:pt x="0" y="0"/>
                    </a:cubicBezTo>
                    <a:cubicBezTo>
                      <a:pt x="0" y="49"/>
                      <a:pt x="0" y="49"/>
                      <a:pt x="0" y="49"/>
                    </a:cubicBezTo>
                    <a:cubicBezTo>
                      <a:pt x="2" y="49"/>
                      <a:pt x="3" y="49"/>
                      <a:pt x="5" y="49"/>
                    </a:cubicBezTo>
                    <a:cubicBezTo>
                      <a:pt x="10" y="49"/>
                      <a:pt x="10" y="49"/>
                      <a:pt x="10" y="49"/>
                    </a:cubicBezTo>
                    <a:cubicBezTo>
                      <a:pt x="10" y="0"/>
                      <a:pt x="10" y="0"/>
                      <a:pt x="10" y="0"/>
                    </a:cubicBezTo>
                  </a:path>
                </a:pathLst>
              </a:custGeom>
              <a:solidFill>
                <a:srgbClr val="E0D5B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65" name="Rectangle 1213"/>
              <p:cNvSpPr>
                <a:spLocks noChangeArrowheads="1"/>
              </p:cNvSpPr>
              <p:nvPr/>
            </p:nvSpPr>
            <p:spPr bwMode="auto">
              <a:xfrm>
                <a:off x="7373939" y="2643188"/>
                <a:ext cx="7938" cy="85725"/>
              </a:xfrm>
              <a:prstGeom prst="rect">
                <a:avLst/>
              </a:prstGeom>
              <a:solidFill>
                <a:srgbClr val="C3B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6" name="Rectangle 1214"/>
              <p:cNvSpPr>
                <a:spLocks noChangeArrowheads="1"/>
              </p:cNvSpPr>
              <p:nvPr/>
            </p:nvSpPr>
            <p:spPr bwMode="auto">
              <a:xfrm>
                <a:off x="7373939" y="2643188"/>
                <a:ext cx="7938"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7" name="Freeform 1215"/>
              <p:cNvSpPr>
                <a:spLocks noEditPoints="1"/>
              </p:cNvSpPr>
              <p:nvPr/>
            </p:nvSpPr>
            <p:spPr bwMode="auto">
              <a:xfrm>
                <a:off x="6826251" y="2643188"/>
                <a:ext cx="547688" cy="85725"/>
              </a:xfrm>
              <a:custGeom>
                <a:avLst/>
                <a:gdLst>
                  <a:gd name="T0" fmla="*/ 42130 w 312"/>
                  <a:gd name="T1" fmla="*/ 0 h 49"/>
                  <a:gd name="T2" fmla="*/ 0 w 312"/>
                  <a:gd name="T3" fmla="*/ 0 h 49"/>
                  <a:gd name="T4" fmla="*/ 0 w 312"/>
                  <a:gd name="T5" fmla="*/ 85725 h 49"/>
                  <a:gd name="T6" fmla="*/ 19310 w 312"/>
                  <a:gd name="T7" fmla="*/ 85725 h 49"/>
                  <a:gd name="T8" fmla="*/ 19310 w 312"/>
                  <a:gd name="T9" fmla="*/ 17495 h 49"/>
                  <a:gd name="T10" fmla="*/ 26331 w 312"/>
                  <a:gd name="T11" fmla="*/ 10497 h 49"/>
                  <a:gd name="T12" fmla="*/ 35108 w 312"/>
                  <a:gd name="T13" fmla="*/ 10497 h 49"/>
                  <a:gd name="T14" fmla="*/ 35108 w 312"/>
                  <a:gd name="T15" fmla="*/ 10497 h 49"/>
                  <a:gd name="T16" fmla="*/ 42130 w 312"/>
                  <a:gd name="T17" fmla="*/ 10497 h 49"/>
                  <a:gd name="T18" fmla="*/ 42130 w 312"/>
                  <a:gd name="T19" fmla="*/ 0 h 49"/>
                  <a:gd name="T20" fmla="*/ 547688 w 312"/>
                  <a:gd name="T21" fmla="*/ 0 h 49"/>
                  <a:gd name="T22" fmla="*/ 50907 w 312"/>
                  <a:gd name="T23" fmla="*/ 0 h 49"/>
                  <a:gd name="T24" fmla="*/ 50907 w 312"/>
                  <a:gd name="T25" fmla="*/ 10497 h 49"/>
                  <a:gd name="T26" fmla="*/ 512580 w 312"/>
                  <a:gd name="T27" fmla="*/ 10497 h 49"/>
                  <a:gd name="T28" fmla="*/ 512580 w 312"/>
                  <a:gd name="T29" fmla="*/ 10497 h 49"/>
                  <a:gd name="T30" fmla="*/ 521357 w 312"/>
                  <a:gd name="T31" fmla="*/ 10497 h 49"/>
                  <a:gd name="T32" fmla="*/ 528378 w 312"/>
                  <a:gd name="T33" fmla="*/ 17495 h 49"/>
                  <a:gd name="T34" fmla="*/ 528378 w 312"/>
                  <a:gd name="T35" fmla="*/ 85725 h 49"/>
                  <a:gd name="T36" fmla="*/ 547688 w 312"/>
                  <a:gd name="T37" fmla="*/ 85725 h 49"/>
                  <a:gd name="T38" fmla="*/ 547688 w 312"/>
                  <a:gd name="T39" fmla="*/ 0 h 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2" h="49">
                    <a:moveTo>
                      <a:pt x="24" y="0"/>
                    </a:moveTo>
                    <a:cubicBezTo>
                      <a:pt x="0" y="0"/>
                      <a:pt x="0" y="0"/>
                      <a:pt x="0" y="0"/>
                    </a:cubicBezTo>
                    <a:cubicBezTo>
                      <a:pt x="0" y="49"/>
                      <a:pt x="0" y="49"/>
                      <a:pt x="0" y="49"/>
                    </a:cubicBezTo>
                    <a:cubicBezTo>
                      <a:pt x="11" y="49"/>
                      <a:pt x="11" y="49"/>
                      <a:pt x="11" y="49"/>
                    </a:cubicBezTo>
                    <a:cubicBezTo>
                      <a:pt x="11" y="10"/>
                      <a:pt x="11" y="10"/>
                      <a:pt x="11" y="10"/>
                    </a:cubicBezTo>
                    <a:cubicBezTo>
                      <a:pt x="11" y="8"/>
                      <a:pt x="13" y="6"/>
                      <a:pt x="15" y="6"/>
                    </a:cubicBezTo>
                    <a:cubicBezTo>
                      <a:pt x="20" y="6"/>
                      <a:pt x="20" y="6"/>
                      <a:pt x="20" y="6"/>
                    </a:cubicBezTo>
                    <a:cubicBezTo>
                      <a:pt x="20" y="6"/>
                      <a:pt x="20" y="6"/>
                      <a:pt x="20" y="6"/>
                    </a:cubicBezTo>
                    <a:cubicBezTo>
                      <a:pt x="24" y="6"/>
                      <a:pt x="24" y="6"/>
                      <a:pt x="24" y="6"/>
                    </a:cubicBezTo>
                    <a:cubicBezTo>
                      <a:pt x="24" y="0"/>
                      <a:pt x="24" y="0"/>
                      <a:pt x="24" y="0"/>
                    </a:cubicBezTo>
                    <a:moveTo>
                      <a:pt x="312" y="0"/>
                    </a:moveTo>
                    <a:cubicBezTo>
                      <a:pt x="29" y="0"/>
                      <a:pt x="29" y="0"/>
                      <a:pt x="29" y="0"/>
                    </a:cubicBezTo>
                    <a:cubicBezTo>
                      <a:pt x="29" y="6"/>
                      <a:pt x="29" y="6"/>
                      <a:pt x="29" y="6"/>
                    </a:cubicBezTo>
                    <a:cubicBezTo>
                      <a:pt x="292" y="6"/>
                      <a:pt x="292" y="6"/>
                      <a:pt x="292" y="6"/>
                    </a:cubicBezTo>
                    <a:cubicBezTo>
                      <a:pt x="292" y="6"/>
                      <a:pt x="292" y="6"/>
                      <a:pt x="292" y="6"/>
                    </a:cubicBezTo>
                    <a:cubicBezTo>
                      <a:pt x="297" y="6"/>
                      <a:pt x="297" y="6"/>
                      <a:pt x="297" y="6"/>
                    </a:cubicBezTo>
                    <a:cubicBezTo>
                      <a:pt x="299" y="6"/>
                      <a:pt x="301" y="8"/>
                      <a:pt x="301" y="10"/>
                    </a:cubicBezTo>
                    <a:cubicBezTo>
                      <a:pt x="301" y="49"/>
                      <a:pt x="301" y="49"/>
                      <a:pt x="301" y="49"/>
                    </a:cubicBezTo>
                    <a:cubicBezTo>
                      <a:pt x="312" y="49"/>
                      <a:pt x="312" y="49"/>
                      <a:pt x="312" y="49"/>
                    </a:cubicBezTo>
                    <a:cubicBezTo>
                      <a:pt x="312" y="0"/>
                      <a:pt x="312" y="0"/>
                      <a:pt x="312" y="0"/>
                    </a:cubicBezTo>
                  </a:path>
                </a:pathLst>
              </a:custGeom>
              <a:solidFill>
                <a:srgbClr val="D9C48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68" name="Rectangle 1216"/>
              <p:cNvSpPr>
                <a:spLocks noChangeArrowheads="1"/>
              </p:cNvSpPr>
              <p:nvPr/>
            </p:nvSpPr>
            <p:spPr bwMode="auto">
              <a:xfrm>
                <a:off x="6869114" y="2643188"/>
                <a:ext cx="7938" cy="11113"/>
              </a:xfrm>
              <a:prstGeom prst="rect">
                <a:avLst/>
              </a:prstGeom>
              <a:solidFill>
                <a:srgbClr val="BBA8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9" name="Rectangle 1217"/>
              <p:cNvSpPr>
                <a:spLocks noChangeArrowheads="1"/>
              </p:cNvSpPr>
              <p:nvPr/>
            </p:nvSpPr>
            <p:spPr bwMode="auto">
              <a:xfrm>
                <a:off x="6869114" y="2643188"/>
                <a:ext cx="7938"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0" name="Freeform 1218"/>
              <p:cNvSpPr/>
              <p:nvPr/>
            </p:nvSpPr>
            <p:spPr bwMode="auto">
              <a:xfrm>
                <a:off x="6769101" y="2624138"/>
                <a:ext cx="3175" cy="74613"/>
              </a:xfrm>
              <a:custGeom>
                <a:avLst/>
                <a:gdLst>
                  <a:gd name="T0" fmla="*/ 3175 w 2"/>
                  <a:gd name="T1" fmla="*/ 0 h 43"/>
                  <a:gd name="T2" fmla="*/ 0 w 2"/>
                  <a:gd name="T3" fmla="*/ 0 h 43"/>
                  <a:gd name="T4" fmla="*/ 0 w 2"/>
                  <a:gd name="T5" fmla="*/ 57261 h 43"/>
                  <a:gd name="T6" fmla="*/ 3175 w 2"/>
                  <a:gd name="T7" fmla="*/ 74613 h 43"/>
                  <a:gd name="T8" fmla="*/ 3175 w 2"/>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43">
                    <a:moveTo>
                      <a:pt x="2" y="0"/>
                    </a:moveTo>
                    <a:cubicBezTo>
                      <a:pt x="0" y="0"/>
                      <a:pt x="0" y="0"/>
                      <a:pt x="0" y="0"/>
                    </a:cubicBezTo>
                    <a:cubicBezTo>
                      <a:pt x="0" y="33"/>
                      <a:pt x="0" y="33"/>
                      <a:pt x="0" y="33"/>
                    </a:cubicBezTo>
                    <a:cubicBezTo>
                      <a:pt x="0" y="36"/>
                      <a:pt x="1" y="40"/>
                      <a:pt x="2" y="43"/>
                    </a:cubicBezTo>
                    <a:cubicBezTo>
                      <a:pt x="2" y="0"/>
                      <a:pt x="2" y="0"/>
                      <a:pt x="2" y="0"/>
                    </a:cubicBezTo>
                  </a:path>
                </a:pathLst>
              </a:custGeom>
              <a:solidFill>
                <a:srgbClr val="AE9C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71" name="Freeform 1219"/>
              <p:cNvSpPr>
                <a:spLocks noEditPoints="1"/>
              </p:cNvSpPr>
              <p:nvPr/>
            </p:nvSpPr>
            <p:spPr bwMode="auto">
              <a:xfrm>
                <a:off x="6845301" y="2654301"/>
                <a:ext cx="509588" cy="74613"/>
              </a:xfrm>
              <a:custGeom>
                <a:avLst/>
                <a:gdLst>
                  <a:gd name="T0" fmla="*/ 15815 w 290"/>
                  <a:gd name="T1" fmla="*/ 0 h 43"/>
                  <a:gd name="T2" fmla="*/ 7029 w 290"/>
                  <a:gd name="T3" fmla="*/ 0 h 43"/>
                  <a:gd name="T4" fmla="*/ 0 w 290"/>
                  <a:gd name="T5" fmla="*/ 6941 h 43"/>
                  <a:gd name="T6" fmla="*/ 0 w 290"/>
                  <a:gd name="T7" fmla="*/ 74613 h 43"/>
                  <a:gd name="T8" fmla="*/ 8786 w 290"/>
                  <a:gd name="T9" fmla="*/ 74613 h 43"/>
                  <a:gd name="T10" fmla="*/ 8786 w 290"/>
                  <a:gd name="T11" fmla="*/ 6941 h 43"/>
                  <a:gd name="T12" fmla="*/ 15815 w 290"/>
                  <a:gd name="T13" fmla="*/ 0 h 43"/>
                  <a:gd name="T14" fmla="*/ 502559 w 290"/>
                  <a:gd name="T15" fmla="*/ 0 h 43"/>
                  <a:gd name="T16" fmla="*/ 493773 w 290"/>
                  <a:gd name="T17" fmla="*/ 0 h 43"/>
                  <a:gd name="T18" fmla="*/ 500802 w 290"/>
                  <a:gd name="T19" fmla="*/ 6941 h 43"/>
                  <a:gd name="T20" fmla="*/ 500802 w 290"/>
                  <a:gd name="T21" fmla="*/ 74613 h 43"/>
                  <a:gd name="T22" fmla="*/ 509588 w 290"/>
                  <a:gd name="T23" fmla="*/ 74613 h 43"/>
                  <a:gd name="T24" fmla="*/ 509588 w 290"/>
                  <a:gd name="T25" fmla="*/ 6941 h 43"/>
                  <a:gd name="T26" fmla="*/ 502559 w 290"/>
                  <a:gd name="T27" fmla="*/ 0 h 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0" h="43">
                    <a:moveTo>
                      <a:pt x="9" y="0"/>
                    </a:moveTo>
                    <a:cubicBezTo>
                      <a:pt x="4" y="0"/>
                      <a:pt x="4" y="0"/>
                      <a:pt x="4" y="0"/>
                    </a:cubicBezTo>
                    <a:cubicBezTo>
                      <a:pt x="2" y="0"/>
                      <a:pt x="0" y="2"/>
                      <a:pt x="0" y="4"/>
                    </a:cubicBezTo>
                    <a:cubicBezTo>
                      <a:pt x="0" y="43"/>
                      <a:pt x="0" y="43"/>
                      <a:pt x="0" y="43"/>
                    </a:cubicBezTo>
                    <a:cubicBezTo>
                      <a:pt x="5" y="43"/>
                      <a:pt x="5" y="43"/>
                      <a:pt x="5" y="43"/>
                    </a:cubicBezTo>
                    <a:cubicBezTo>
                      <a:pt x="5" y="4"/>
                      <a:pt x="5" y="4"/>
                      <a:pt x="5" y="4"/>
                    </a:cubicBezTo>
                    <a:cubicBezTo>
                      <a:pt x="5" y="2"/>
                      <a:pt x="7" y="0"/>
                      <a:pt x="9" y="0"/>
                    </a:cubicBezTo>
                    <a:moveTo>
                      <a:pt x="286" y="0"/>
                    </a:moveTo>
                    <a:cubicBezTo>
                      <a:pt x="281" y="0"/>
                      <a:pt x="281" y="0"/>
                      <a:pt x="281" y="0"/>
                    </a:cubicBezTo>
                    <a:cubicBezTo>
                      <a:pt x="283" y="0"/>
                      <a:pt x="285" y="2"/>
                      <a:pt x="285" y="4"/>
                    </a:cubicBezTo>
                    <a:cubicBezTo>
                      <a:pt x="285" y="43"/>
                      <a:pt x="285" y="43"/>
                      <a:pt x="285" y="43"/>
                    </a:cubicBezTo>
                    <a:cubicBezTo>
                      <a:pt x="290" y="43"/>
                      <a:pt x="290" y="43"/>
                      <a:pt x="290" y="43"/>
                    </a:cubicBezTo>
                    <a:cubicBezTo>
                      <a:pt x="290" y="4"/>
                      <a:pt x="290" y="4"/>
                      <a:pt x="290" y="4"/>
                    </a:cubicBezTo>
                    <a:cubicBezTo>
                      <a:pt x="290" y="2"/>
                      <a:pt x="288" y="0"/>
                      <a:pt x="286" y="0"/>
                    </a:cubicBezTo>
                  </a:path>
                </a:pathLst>
              </a:custGeom>
              <a:solidFill>
                <a:srgbClr val="AE9C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72" name="Freeform 1220"/>
              <p:cNvSpPr/>
              <p:nvPr/>
            </p:nvSpPr>
            <p:spPr bwMode="auto">
              <a:xfrm>
                <a:off x="6854826" y="2654301"/>
                <a:ext cx="490538" cy="74613"/>
              </a:xfrm>
              <a:custGeom>
                <a:avLst/>
                <a:gdLst>
                  <a:gd name="T0" fmla="*/ 483530 w 280"/>
                  <a:gd name="T1" fmla="*/ 0 h 43"/>
                  <a:gd name="T2" fmla="*/ 22775 w 280"/>
                  <a:gd name="T3" fmla="*/ 0 h 43"/>
                  <a:gd name="T4" fmla="*/ 14015 w 280"/>
                  <a:gd name="T5" fmla="*/ 0 h 43"/>
                  <a:gd name="T6" fmla="*/ 7008 w 280"/>
                  <a:gd name="T7" fmla="*/ 0 h 43"/>
                  <a:gd name="T8" fmla="*/ 7008 w 280"/>
                  <a:gd name="T9" fmla="*/ 0 h 43"/>
                  <a:gd name="T10" fmla="*/ 0 w 280"/>
                  <a:gd name="T11" fmla="*/ 6941 h 43"/>
                  <a:gd name="T12" fmla="*/ 0 w 280"/>
                  <a:gd name="T13" fmla="*/ 74613 h 43"/>
                  <a:gd name="T14" fmla="*/ 22775 w 280"/>
                  <a:gd name="T15" fmla="*/ 74613 h 43"/>
                  <a:gd name="T16" fmla="*/ 22775 w 280"/>
                  <a:gd name="T17" fmla="*/ 5206 h 43"/>
                  <a:gd name="T18" fmla="*/ 31535 w 280"/>
                  <a:gd name="T19" fmla="*/ 5206 h 43"/>
                  <a:gd name="T20" fmla="*/ 455500 w 280"/>
                  <a:gd name="T21" fmla="*/ 5206 h 43"/>
                  <a:gd name="T22" fmla="*/ 466011 w 280"/>
                  <a:gd name="T23" fmla="*/ 5206 h 43"/>
                  <a:gd name="T24" fmla="*/ 466011 w 280"/>
                  <a:gd name="T25" fmla="*/ 74613 h 43"/>
                  <a:gd name="T26" fmla="*/ 490538 w 280"/>
                  <a:gd name="T27" fmla="*/ 74613 h 43"/>
                  <a:gd name="T28" fmla="*/ 490538 w 280"/>
                  <a:gd name="T29" fmla="*/ 6941 h 43"/>
                  <a:gd name="T30" fmla="*/ 483530 w 280"/>
                  <a:gd name="T31" fmla="*/ 0 h 43"/>
                  <a:gd name="T32" fmla="*/ 483530 w 280"/>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80" h="43">
                    <a:moveTo>
                      <a:pt x="276" y="0"/>
                    </a:moveTo>
                    <a:cubicBezTo>
                      <a:pt x="13" y="0"/>
                      <a:pt x="13" y="0"/>
                      <a:pt x="13" y="0"/>
                    </a:cubicBezTo>
                    <a:cubicBezTo>
                      <a:pt x="8" y="0"/>
                      <a:pt x="8" y="0"/>
                      <a:pt x="8" y="0"/>
                    </a:cubicBezTo>
                    <a:cubicBezTo>
                      <a:pt x="4" y="0"/>
                      <a:pt x="4" y="0"/>
                      <a:pt x="4" y="0"/>
                    </a:cubicBezTo>
                    <a:cubicBezTo>
                      <a:pt x="4" y="0"/>
                      <a:pt x="4" y="0"/>
                      <a:pt x="4" y="0"/>
                    </a:cubicBezTo>
                    <a:cubicBezTo>
                      <a:pt x="2" y="0"/>
                      <a:pt x="0" y="2"/>
                      <a:pt x="0" y="4"/>
                    </a:cubicBezTo>
                    <a:cubicBezTo>
                      <a:pt x="0" y="43"/>
                      <a:pt x="0" y="43"/>
                      <a:pt x="0" y="43"/>
                    </a:cubicBezTo>
                    <a:cubicBezTo>
                      <a:pt x="13" y="43"/>
                      <a:pt x="13" y="43"/>
                      <a:pt x="13" y="43"/>
                    </a:cubicBezTo>
                    <a:cubicBezTo>
                      <a:pt x="13" y="3"/>
                      <a:pt x="13" y="3"/>
                      <a:pt x="13" y="3"/>
                    </a:cubicBezTo>
                    <a:cubicBezTo>
                      <a:pt x="18" y="3"/>
                      <a:pt x="18" y="3"/>
                      <a:pt x="18" y="3"/>
                    </a:cubicBezTo>
                    <a:cubicBezTo>
                      <a:pt x="260" y="3"/>
                      <a:pt x="260" y="3"/>
                      <a:pt x="260" y="3"/>
                    </a:cubicBezTo>
                    <a:cubicBezTo>
                      <a:pt x="266" y="3"/>
                      <a:pt x="266" y="3"/>
                      <a:pt x="266" y="3"/>
                    </a:cubicBezTo>
                    <a:cubicBezTo>
                      <a:pt x="266" y="43"/>
                      <a:pt x="266" y="43"/>
                      <a:pt x="266" y="43"/>
                    </a:cubicBezTo>
                    <a:cubicBezTo>
                      <a:pt x="280" y="43"/>
                      <a:pt x="280" y="43"/>
                      <a:pt x="280" y="43"/>
                    </a:cubicBezTo>
                    <a:cubicBezTo>
                      <a:pt x="280" y="4"/>
                      <a:pt x="280" y="4"/>
                      <a:pt x="280" y="4"/>
                    </a:cubicBezTo>
                    <a:cubicBezTo>
                      <a:pt x="280" y="2"/>
                      <a:pt x="278" y="0"/>
                      <a:pt x="276" y="0"/>
                    </a:cubicBezTo>
                    <a:cubicBezTo>
                      <a:pt x="276" y="0"/>
                      <a:pt x="276" y="0"/>
                      <a:pt x="276"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73" name="Rectangle 1221"/>
              <p:cNvSpPr>
                <a:spLocks noChangeArrowheads="1"/>
              </p:cNvSpPr>
              <p:nvPr/>
            </p:nvSpPr>
            <p:spPr bwMode="auto">
              <a:xfrm>
                <a:off x="6886576" y="2659063"/>
                <a:ext cx="423863" cy="69850"/>
              </a:xfrm>
              <a:prstGeom prst="rect">
                <a:avLst/>
              </a:prstGeom>
              <a:solidFill>
                <a:srgbClr val="8CBA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4" name="Rectangle 1222"/>
              <p:cNvSpPr>
                <a:spLocks noChangeArrowheads="1"/>
              </p:cNvSpPr>
              <p:nvPr/>
            </p:nvSpPr>
            <p:spPr bwMode="auto">
              <a:xfrm>
                <a:off x="6886576" y="2659063"/>
                <a:ext cx="423863"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5" name="Rectangle 1223"/>
              <p:cNvSpPr>
                <a:spLocks noChangeArrowheads="1"/>
              </p:cNvSpPr>
              <p:nvPr/>
            </p:nvSpPr>
            <p:spPr bwMode="auto">
              <a:xfrm>
                <a:off x="7310439" y="2659063"/>
                <a:ext cx="11113" cy="69850"/>
              </a:xfrm>
              <a:prstGeom prst="rect">
                <a:avLst/>
              </a:prstGeom>
              <a:solidFill>
                <a:srgbClr val="BAD0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6" name="Rectangle 1224"/>
              <p:cNvSpPr>
                <a:spLocks noChangeArrowheads="1"/>
              </p:cNvSpPr>
              <p:nvPr/>
            </p:nvSpPr>
            <p:spPr bwMode="auto">
              <a:xfrm>
                <a:off x="7310439" y="2659063"/>
                <a:ext cx="11113"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7" name="Rectangle 1225"/>
              <p:cNvSpPr>
                <a:spLocks noChangeArrowheads="1"/>
              </p:cNvSpPr>
              <p:nvPr/>
            </p:nvSpPr>
            <p:spPr bwMode="auto">
              <a:xfrm>
                <a:off x="6877051" y="2659063"/>
                <a:ext cx="9525" cy="69850"/>
              </a:xfrm>
              <a:prstGeom prst="rect">
                <a:avLst/>
              </a:prstGeom>
              <a:solidFill>
                <a:srgbClr val="7095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8" name="Rectangle 1226"/>
              <p:cNvSpPr>
                <a:spLocks noChangeArrowheads="1"/>
              </p:cNvSpPr>
              <p:nvPr/>
            </p:nvSpPr>
            <p:spPr bwMode="auto">
              <a:xfrm>
                <a:off x="6877051" y="2659063"/>
                <a:ext cx="952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9" name="Rectangle 1227"/>
              <p:cNvSpPr>
                <a:spLocks noChangeArrowheads="1"/>
              </p:cNvSpPr>
              <p:nvPr/>
            </p:nvSpPr>
            <p:spPr bwMode="auto">
              <a:xfrm>
                <a:off x="6915151" y="2581276"/>
                <a:ext cx="44450" cy="90488"/>
              </a:xfrm>
              <a:prstGeom prst="rect">
                <a:avLst/>
              </a:prstGeom>
              <a:solidFill>
                <a:srgbClr val="EAEE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0" name="Rectangle 1228"/>
              <p:cNvSpPr>
                <a:spLocks noChangeArrowheads="1"/>
              </p:cNvSpPr>
              <p:nvPr/>
            </p:nvSpPr>
            <p:spPr bwMode="auto">
              <a:xfrm>
                <a:off x="7010401" y="2581276"/>
                <a:ext cx="53975" cy="90488"/>
              </a:xfrm>
              <a:prstGeom prst="rect">
                <a:avLst/>
              </a:prstGeom>
              <a:solidFill>
                <a:srgbClr val="EAEE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1" name="Rectangle 1229"/>
              <p:cNvSpPr>
                <a:spLocks noChangeArrowheads="1"/>
              </p:cNvSpPr>
              <p:nvPr/>
            </p:nvSpPr>
            <p:spPr bwMode="auto">
              <a:xfrm>
                <a:off x="7104064" y="2581276"/>
                <a:ext cx="60325" cy="90488"/>
              </a:xfrm>
              <a:prstGeom prst="rect">
                <a:avLst/>
              </a:prstGeom>
              <a:solidFill>
                <a:srgbClr val="EAEE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2" name="Rectangle 1230"/>
              <p:cNvSpPr>
                <a:spLocks noChangeArrowheads="1"/>
              </p:cNvSpPr>
              <p:nvPr/>
            </p:nvSpPr>
            <p:spPr bwMode="auto">
              <a:xfrm>
                <a:off x="6821489" y="2581276"/>
                <a:ext cx="42863" cy="90488"/>
              </a:xfrm>
              <a:prstGeom prst="rect">
                <a:avLst/>
              </a:prstGeom>
              <a:solidFill>
                <a:srgbClr val="EAEE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3" name="Rectangle 1231"/>
              <p:cNvSpPr>
                <a:spLocks noChangeArrowheads="1"/>
              </p:cNvSpPr>
              <p:nvPr/>
            </p:nvSpPr>
            <p:spPr bwMode="auto">
              <a:xfrm>
                <a:off x="7215189" y="2581276"/>
                <a:ext cx="61913" cy="90488"/>
              </a:xfrm>
              <a:prstGeom prst="rect">
                <a:avLst/>
              </a:prstGeom>
              <a:solidFill>
                <a:srgbClr val="EAEE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4" name="Rectangle 1232"/>
              <p:cNvSpPr>
                <a:spLocks noChangeArrowheads="1"/>
              </p:cNvSpPr>
              <p:nvPr/>
            </p:nvSpPr>
            <p:spPr bwMode="auto">
              <a:xfrm>
                <a:off x="7327901" y="2581276"/>
                <a:ext cx="44450" cy="90488"/>
              </a:xfrm>
              <a:prstGeom prst="rect">
                <a:avLst/>
              </a:prstGeom>
              <a:solidFill>
                <a:srgbClr val="EAEE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5" name="Rectangle 1233"/>
              <p:cNvSpPr>
                <a:spLocks noChangeArrowheads="1"/>
              </p:cNvSpPr>
              <p:nvPr/>
            </p:nvSpPr>
            <p:spPr bwMode="auto">
              <a:xfrm>
                <a:off x="7064376" y="2581276"/>
                <a:ext cx="47625" cy="90488"/>
              </a:xfrm>
              <a:prstGeom prst="rect">
                <a:avLst/>
              </a:prstGeom>
              <a:solidFill>
                <a:srgbClr val="D927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6" name="Rectangle 1234"/>
              <p:cNvSpPr>
                <a:spLocks noChangeArrowheads="1"/>
              </p:cNvSpPr>
              <p:nvPr/>
            </p:nvSpPr>
            <p:spPr bwMode="auto">
              <a:xfrm>
                <a:off x="7164389" y="2581276"/>
                <a:ext cx="50800" cy="90488"/>
              </a:xfrm>
              <a:prstGeom prst="rect">
                <a:avLst/>
              </a:prstGeom>
              <a:solidFill>
                <a:srgbClr val="D927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7" name="Rectangle 1235"/>
              <p:cNvSpPr>
                <a:spLocks noChangeArrowheads="1"/>
              </p:cNvSpPr>
              <p:nvPr/>
            </p:nvSpPr>
            <p:spPr bwMode="auto">
              <a:xfrm>
                <a:off x="7277101" y="2581276"/>
                <a:ext cx="50800" cy="90488"/>
              </a:xfrm>
              <a:prstGeom prst="rect">
                <a:avLst/>
              </a:prstGeom>
              <a:solidFill>
                <a:srgbClr val="D927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8" name="Freeform 1236"/>
              <p:cNvSpPr/>
              <p:nvPr/>
            </p:nvSpPr>
            <p:spPr bwMode="auto">
              <a:xfrm>
                <a:off x="7372351" y="2581276"/>
                <a:ext cx="52388" cy="90488"/>
              </a:xfrm>
              <a:custGeom>
                <a:avLst/>
                <a:gdLst>
                  <a:gd name="T0" fmla="*/ 0 w 30"/>
                  <a:gd name="T1" fmla="*/ 90488 h 51"/>
                  <a:gd name="T2" fmla="*/ 8731 w 30"/>
                  <a:gd name="T3" fmla="*/ 90488 h 51"/>
                  <a:gd name="T4" fmla="*/ 52388 w 30"/>
                  <a:gd name="T5" fmla="*/ 53228 h 51"/>
                  <a:gd name="T6" fmla="*/ 52388 w 30"/>
                  <a:gd name="T7" fmla="*/ 0 h 51"/>
                  <a:gd name="T8" fmla="*/ 0 w 30"/>
                  <a:gd name="T9" fmla="*/ 0 h 51"/>
                  <a:gd name="T10" fmla="*/ 0 w 30"/>
                  <a:gd name="T11" fmla="*/ 90488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51">
                    <a:moveTo>
                      <a:pt x="0" y="51"/>
                    </a:moveTo>
                    <a:cubicBezTo>
                      <a:pt x="5" y="51"/>
                      <a:pt x="5" y="51"/>
                      <a:pt x="5" y="51"/>
                    </a:cubicBezTo>
                    <a:cubicBezTo>
                      <a:pt x="19" y="51"/>
                      <a:pt x="30" y="42"/>
                      <a:pt x="30" y="30"/>
                    </a:cubicBezTo>
                    <a:cubicBezTo>
                      <a:pt x="30" y="0"/>
                      <a:pt x="30" y="0"/>
                      <a:pt x="30" y="0"/>
                    </a:cubicBezTo>
                    <a:cubicBezTo>
                      <a:pt x="0" y="0"/>
                      <a:pt x="0" y="0"/>
                      <a:pt x="0" y="0"/>
                    </a:cubicBezTo>
                    <a:lnTo>
                      <a:pt x="0" y="51"/>
                    </a:lnTo>
                    <a:close/>
                  </a:path>
                </a:pathLst>
              </a:custGeom>
              <a:solidFill>
                <a:srgbClr val="D927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89" name="Rectangle 1237"/>
              <p:cNvSpPr>
                <a:spLocks noChangeArrowheads="1"/>
              </p:cNvSpPr>
              <p:nvPr/>
            </p:nvSpPr>
            <p:spPr bwMode="auto">
              <a:xfrm>
                <a:off x="6959601" y="2581276"/>
                <a:ext cx="50800" cy="90488"/>
              </a:xfrm>
              <a:prstGeom prst="rect">
                <a:avLst/>
              </a:prstGeom>
              <a:solidFill>
                <a:srgbClr val="D927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0" name="Rectangle 1238"/>
              <p:cNvSpPr>
                <a:spLocks noChangeArrowheads="1"/>
              </p:cNvSpPr>
              <p:nvPr/>
            </p:nvSpPr>
            <p:spPr bwMode="auto">
              <a:xfrm>
                <a:off x="6864351" y="2581276"/>
                <a:ext cx="50800" cy="90488"/>
              </a:xfrm>
              <a:prstGeom prst="rect">
                <a:avLst/>
              </a:prstGeom>
              <a:solidFill>
                <a:srgbClr val="D927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1" name="Freeform 1239"/>
              <p:cNvSpPr/>
              <p:nvPr/>
            </p:nvSpPr>
            <p:spPr bwMode="auto">
              <a:xfrm>
                <a:off x="6769101" y="2581276"/>
                <a:ext cx="52388" cy="90488"/>
              </a:xfrm>
              <a:custGeom>
                <a:avLst/>
                <a:gdLst>
                  <a:gd name="T0" fmla="*/ 0 w 30"/>
                  <a:gd name="T1" fmla="*/ 0 h 51"/>
                  <a:gd name="T2" fmla="*/ 0 w 30"/>
                  <a:gd name="T3" fmla="*/ 53228 h 51"/>
                  <a:gd name="T4" fmla="*/ 43657 w 30"/>
                  <a:gd name="T5" fmla="*/ 90488 h 51"/>
                  <a:gd name="T6" fmla="*/ 52388 w 30"/>
                  <a:gd name="T7" fmla="*/ 90488 h 51"/>
                  <a:gd name="T8" fmla="*/ 52388 w 30"/>
                  <a:gd name="T9" fmla="*/ 0 h 51"/>
                  <a:gd name="T10" fmla="*/ 0 w 30"/>
                  <a:gd name="T11" fmla="*/ 0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51">
                    <a:moveTo>
                      <a:pt x="0" y="0"/>
                    </a:moveTo>
                    <a:cubicBezTo>
                      <a:pt x="0" y="30"/>
                      <a:pt x="0" y="30"/>
                      <a:pt x="0" y="30"/>
                    </a:cubicBezTo>
                    <a:cubicBezTo>
                      <a:pt x="0" y="42"/>
                      <a:pt x="11" y="51"/>
                      <a:pt x="25" y="51"/>
                    </a:cubicBezTo>
                    <a:cubicBezTo>
                      <a:pt x="30" y="51"/>
                      <a:pt x="30" y="51"/>
                      <a:pt x="30" y="51"/>
                    </a:cubicBezTo>
                    <a:cubicBezTo>
                      <a:pt x="30" y="0"/>
                      <a:pt x="30" y="0"/>
                      <a:pt x="30" y="0"/>
                    </a:cubicBezTo>
                    <a:lnTo>
                      <a:pt x="0" y="0"/>
                    </a:lnTo>
                    <a:close/>
                  </a:path>
                </a:pathLst>
              </a:custGeom>
              <a:solidFill>
                <a:srgbClr val="D9271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92" name="Freeform 1240"/>
              <p:cNvSpPr/>
              <p:nvPr/>
            </p:nvSpPr>
            <p:spPr bwMode="auto">
              <a:xfrm>
                <a:off x="7070726" y="2524126"/>
                <a:ext cx="93663" cy="57150"/>
              </a:xfrm>
              <a:custGeom>
                <a:avLst/>
                <a:gdLst>
                  <a:gd name="T0" fmla="*/ 93663 w 59"/>
                  <a:gd name="T1" fmla="*/ 57150 h 36"/>
                  <a:gd name="T2" fmla="*/ 60325 w 59"/>
                  <a:gd name="T3" fmla="*/ 0 h 36"/>
                  <a:gd name="T4" fmla="*/ 0 w 59"/>
                  <a:gd name="T5" fmla="*/ 0 h 36"/>
                  <a:gd name="T6" fmla="*/ 33338 w 59"/>
                  <a:gd name="T7" fmla="*/ 57150 h 36"/>
                  <a:gd name="T8" fmla="*/ 93663 w 59"/>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36">
                    <a:moveTo>
                      <a:pt x="59" y="36"/>
                    </a:moveTo>
                    <a:lnTo>
                      <a:pt x="38" y="0"/>
                    </a:lnTo>
                    <a:lnTo>
                      <a:pt x="0" y="0"/>
                    </a:lnTo>
                    <a:lnTo>
                      <a:pt x="21" y="36"/>
                    </a:lnTo>
                    <a:lnTo>
                      <a:pt x="59" y="36"/>
                    </a:lnTo>
                    <a:close/>
                  </a:path>
                </a:pathLst>
              </a:custGeom>
              <a:solidFill>
                <a:srgbClr val="E5E9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93" name="Freeform 1241"/>
              <p:cNvSpPr/>
              <p:nvPr/>
            </p:nvSpPr>
            <p:spPr bwMode="auto">
              <a:xfrm>
                <a:off x="7181851" y="2524126"/>
                <a:ext cx="95250" cy="57150"/>
              </a:xfrm>
              <a:custGeom>
                <a:avLst/>
                <a:gdLst>
                  <a:gd name="T0" fmla="*/ 95250 w 60"/>
                  <a:gd name="T1" fmla="*/ 57150 h 36"/>
                  <a:gd name="T2" fmla="*/ 61913 w 60"/>
                  <a:gd name="T3" fmla="*/ 0 h 36"/>
                  <a:gd name="T4" fmla="*/ 0 w 60"/>
                  <a:gd name="T5" fmla="*/ 0 h 36"/>
                  <a:gd name="T6" fmla="*/ 33338 w 60"/>
                  <a:gd name="T7" fmla="*/ 57150 h 36"/>
                  <a:gd name="T8" fmla="*/ 95250 w 60"/>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36">
                    <a:moveTo>
                      <a:pt x="60" y="36"/>
                    </a:moveTo>
                    <a:lnTo>
                      <a:pt x="39" y="0"/>
                    </a:lnTo>
                    <a:lnTo>
                      <a:pt x="0" y="0"/>
                    </a:lnTo>
                    <a:lnTo>
                      <a:pt x="21" y="36"/>
                    </a:lnTo>
                    <a:lnTo>
                      <a:pt x="60" y="36"/>
                    </a:lnTo>
                    <a:close/>
                  </a:path>
                </a:pathLst>
              </a:custGeom>
              <a:solidFill>
                <a:srgbClr val="E5E9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94" name="Freeform 1242"/>
              <p:cNvSpPr/>
              <p:nvPr/>
            </p:nvSpPr>
            <p:spPr bwMode="auto">
              <a:xfrm>
                <a:off x="7294564" y="2524126"/>
                <a:ext cx="77788" cy="57150"/>
              </a:xfrm>
              <a:custGeom>
                <a:avLst/>
                <a:gdLst>
                  <a:gd name="T0" fmla="*/ 77788 w 49"/>
                  <a:gd name="T1" fmla="*/ 57150 h 36"/>
                  <a:gd name="T2" fmla="*/ 44450 w 49"/>
                  <a:gd name="T3" fmla="*/ 0 h 36"/>
                  <a:gd name="T4" fmla="*/ 0 w 49"/>
                  <a:gd name="T5" fmla="*/ 0 h 36"/>
                  <a:gd name="T6" fmla="*/ 33338 w 49"/>
                  <a:gd name="T7" fmla="*/ 57150 h 36"/>
                  <a:gd name="T8" fmla="*/ 77788 w 49"/>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6">
                    <a:moveTo>
                      <a:pt x="49" y="36"/>
                    </a:moveTo>
                    <a:lnTo>
                      <a:pt x="28" y="0"/>
                    </a:lnTo>
                    <a:lnTo>
                      <a:pt x="0" y="0"/>
                    </a:lnTo>
                    <a:lnTo>
                      <a:pt x="21" y="36"/>
                    </a:lnTo>
                    <a:lnTo>
                      <a:pt x="49" y="36"/>
                    </a:lnTo>
                    <a:close/>
                  </a:path>
                </a:pathLst>
              </a:custGeom>
              <a:solidFill>
                <a:srgbClr val="E5E9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95" name="Freeform 1243"/>
              <p:cNvSpPr/>
              <p:nvPr/>
            </p:nvSpPr>
            <p:spPr bwMode="auto">
              <a:xfrm>
                <a:off x="7131051" y="2524126"/>
                <a:ext cx="84138" cy="57150"/>
              </a:xfrm>
              <a:custGeom>
                <a:avLst/>
                <a:gdLst>
                  <a:gd name="T0" fmla="*/ 84138 w 53"/>
                  <a:gd name="T1" fmla="*/ 57150 h 36"/>
                  <a:gd name="T2" fmla="*/ 50800 w 53"/>
                  <a:gd name="T3" fmla="*/ 0 h 36"/>
                  <a:gd name="T4" fmla="*/ 0 w 53"/>
                  <a:gd name="T5" fmla="*/ 0 h 36"/>
                  <a:gd name="T6" fmla="*/ 33338 w 53"/>
                  <a:gd name="T7" fmla="*/ 57150 h 36"/>
                  <a:gd name="T8" fmla="*/ 84138 w 53"/>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36">
                    <a:moveTo>
                      <a:pt x="53" y="36"/>
                    </a:moveTo>
                    <a:lnTo>
                      <a:pt x="32" y="0"/>
                    </a:lnTo>
                    <a:lnTo>
                      <a:pt x="0" y="0"/>
                    </a:lnTo>
                    <a:lnTo>
                      <a:pt x="21" y="36"/>
                    </a:lnTo>
                    <a:lnTo>
                      <a:pt x="53" y="36"/>
                    </a:lnTo>
                    <a:close/>
                  </a:path>
                </a:pathLst>
              </a:custGeom>
              <a:solidFill>
                <a:srgbClr val="C423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96" name="Freeform 1244"/>
              <p:cNvSpPr/>
              <p:nvPr/>
            </p:nvSpPr>
            <p:spPr bwMode="auto">
              <a:xfrm>
                <a:off x="7243764" y="2524126"/>
                <a:ext cx="84138" cy="57150"/>
              </a:xfrm>
              <a:custGeom>
                <a:avLst/>
                <a:gdLst>
                  <a:gd name="T0" fmla="*/ 84138 w 53"/>
                  <a:gd name="T1" fmla="*/ 57150 h 36"/>
                  <a:gd name="T2" fmla="*/ 50800 w 53"/>
                  <a:gd name="T3" fmla="*/ 0 h 36"/>
                  <a:gd name="T4" fmla="*/ 0 w 53"/>
                  <a:gd name="T5" fmla="*/ 0 h 36"/>
                  <a:gd name="T6" fmla="*/ 33338 w 53"/>
                  <a:gd name="T7" fmla="*/ 57150 h 36"/>
                  <a:gd name="T8" fmla="*/ 84138 w 53"/>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36">
                    <a:moveTo>
                      <a:pt x="53" y="36"/>
                    </a:moveTo>
                    <a:lnTo>
                      <a:pt x="32" y="0"/>
                    </a:lnTo>
                    <a:lnTo>
                      <a:pt x="0" y="0"/>
                    </a:lnTo>
                    <a:lnTo>
                      <a:pt x="21" y="36"/>
                    </a:lnTo>
                    <a:lnTo>
                      <a:pt x="53" y="36"/>
                    </a:lnTo>
                    <a:close/>
                  </a:path>
                </a:pathLst>
              </a:custGeom>
              <a:solidFill>
                <a:srgbClr val="C423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97" name="Freeform 1245"/>
              <p:cNvSpPr/>
              <p:nvPr/>
            </p:nvSpPr>
            <p:spPr bwMode="auto">
              <a:xfrm>
                <a:off x="7339014" y="2524126"/>
                <a:ext cx="85725" cy="57150"/>
              </a:xfrm>
              <a:custGeom>
                <a:avLst/>
                <a:gdLst>
                  <a:gd name="T0" fmla="*/ 85725 w 54"/>
                  <a:gd name="T1" fmla="*/ 57150 h 36"/>
                  <a:gd name="T2" fmla="*/ 52388 w 54"/>
                  <a:gd name="T3" fmla="*/ 0 h 36"/>
                  <a:gd name="T4" fmla="*/ 0 w 54"/>
                  <a:gd name="T5" fmla="*/ 0 h 36"/>
                  <a:gd name="T6" fmla="*/ 33338 w 54"/>
                  <a:gd name="T7" fmla="*/ 57150 h 36"/>
                  <a:gd name="T8" fmla="*/ 85725 w 54"/>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36">
                    <a:moveTo>
                      <a:pt x="54" y="36"/>
                    </a:moveTo>
                    <a:lnTo>
                      <a:pt x="33" y="0"/>
                    </a:lnTo>
                    <a:lnTo>
                      <a:pt x="0" y="0"/>
                    </a:lnTo>
                    <a:lnTo>
                      <a:pt x="21" y="36"/>
                    </a:lnTo>
                    <a:lnTo>
                      <a:pt x="54" y="36"/>
                    </a:lnTo>
                    <a:close/>
                  </a:path>
                </a:pathLst>
              </a:custGeom>
              <a:solidFill>
                <a:srgbClr val="C423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98" name="Freeform 1246"/>
              <p:cNvSpPr/>
              <p:nvPr/>
            </p:nvSpPr>
            <p:spPr bwMode="auto">
              <a:xfrm>
                <a:off x="6915151" y="2524126"/>
                <a:ext cx="77788" cy="57150"/>
              </a:xfrm>
              <a:custGeom>
                <a:avLst/>
                <a:gdLst>
                  <a:gd name="T0" fmla="*/ 44450 w 49"/>
                  <a:gd name="T1" fmla="*/ 57150 h 36"/>
                  <a:gd name="T2" fmla="*/ 77788 w 49"/>
                  <a:gd name="T3" fmla="*/ 0 h 36"/>
                  <a:gd name="T4" fmla="*/ 33338 w 49"/>
                  <a:gd name="T5" fmla="*/ 0 h 36"/>
                  <a:gd name="T6" fmla="*/ 0 w 49"/>
                  <a:gd name="T7" fmla="*/ 57150 h 36"/>
                  <a:gd name="T8" fmla="*/ 44450 w 49"/>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6">
                    <a:moveTo>
                      <a:pt x="28" y="36"/>
                    </a:moveTo>
                    <a:lnTo>
                      <a:pt x="49" y="0"/>
                    </a:lnTo>
                    <a:lnTo>
                      <a:pt x="21" y="0"/>
                    </a:lnTo>
                    <a:lnTo>
                      <a:pt x="0" y="36"/>
                    </a:lnTo>
                    <a:lnTo>
                      <a:pt x="28" y="36"/>
                    </a:lnTo>
                    <a:close/>
                  </a:path>
                </a:pathLst>
              </a:custGeom>
              <a:solidFill>
                <a:srgbClr val="E5E9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199" name="Freeform 1247"/>
              <p:cNvSpPr/>
              <p:nvPr/>
            </p:nvSpPr>
            <p:spPr bwMode="auto">
              <a:xfrm>
                <a:off x="7010401" y="2524126"/>
                <a:ext cx="79375" cy="57150"/>
              </a:xfrm>
              <a:custGeom>
                <a:avLst/>
                <a:gdLst>
                  <a:gd name="T0" fmla="*/ 55563 w 50"/>
                  <a:gd name="T1" fmla="*/ 57150 h 36"/>
                  <a:gd name="T2" fmla="*/ 79375 w 50"/>
                  <a:gd name="T3" fmla="*/ 0 h 36"/>
                  <a:gd name="T4" fmla="*/ 33338 w 50"/>
                  <a:gd name="T5" fmla="*/ 0 h 36"/>
                  <a:gd name="T6" fmla="*/ 0 w 50"/>
                  <a:gd name="T7" fmla="*/ 57150 h 36"/>
                  <a:gd name="T8" fmla="*/ 55563 w 50"/>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36">
                    <a:moveTo>
                      <a:pt x="35" y="36"/>
                    </a:moveTo>
                    <a:lnTo>
                      <a:pt x="50" y="0"/>
                    </a:lnTo>
                    <a:lnTo>
                      <a:pt x="21" y="0"/>
                    </a:lnTo>
                    <a:lnTo>
                      <a:pt x="0" y="36"/>
                    </a:lnTo>
                    <a:lnTo>
                      <a:pt x="35" y="36"/>
                    </a:lnTo>
                    <a:close/>
                  </a:path>
                </a:pathLst>
              </a:custGeom>
              <a:solidFill>
                <a:srgbClr val="E5E9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00" name="Freeform 1248"/>
              <p:cNvSpPr/>
              <p:nvPr/>
            </p:nvSpPr>
            <p:spPr bwMode="auto">
              <a:xfrm>
                <a:off x="6819901" y="2524126"/>
                <a:ext cx="76200" cy="57150"/>
              </a:xfrm>
              <a:custGeom>
                <a:avLst/>
                <a:gdLst>
                  <a:gd name="T0" fmla="*/ 42863 w 48"/>
                  <a:gd name="T1" fmla="*/ 57150 h 36"/>
                  <a:gd name="T2" fmla="*/ 76200 w 48"/>
                  <a:gd name="T3" fmla="*/ 0 h 36"/>
                  <a:gd name="T4" fmla="*/ 33338 w 48"/>
                  <a:gd name="T5" fmla="*/ 0 h 36"/>
                  <a:gd name="T6" fmla="*/ 0 w 48"/>
                  <a:gd name="T7" fmla="*/ 57150 h 36"/>
                  <a:gd name="T8" fmla="*/ 42863 w 48"/>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36">
                    <a:moveTo>
                      <a:pt x="27" y="36"/>
                    </a:moveTo>
                    <a:lnTo>
                      <a:pt x="48" y="0"/>
                    </a:lnTo>
                    <a:lnTo>
                      <a:pt x="21" y="0"/>
                    </a:lnTo>
                    <a:lnTo>
                      <a:pt x="0" y="36"/>
                    </a:lnTo>
                    <a:lnTo>
                      <a:pt x="27" y="36"/>
                    </a:lnTo>
                    <a:close/>
                  </a:path>
                </a:pathLst>
              </a:custGeom>
              <a:solidFill>
                <a:srgbClr val="E5E9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01" name="Freeform 1249"/>
              <p:cNvSpPr/>
              <p:nvPr/>
            </p:nvSpPr>
            <p:spPr bwMode="auto">
              <a:xfrm>
                <a:off x="6959601" y="2524126"/>
                <a:ext cx="84138" cy="57150"/>
              </a:xfrm>
              <a:custGeom>
                <a:avLst/>
                <a:gdLst>
                  <a:gd name="T0" fmla="*/ 50800 w 53"/>
                  <a:gd name="T1" fmla="*/ 57150 h 36"/>
                  <a:gd name="T2" fmla="*/ 84138 w 53"/>
                  <a:gd name="T3" fmla="*/ 0 h 36"/>
                  <a:gd name="T4" fmla="*/ 33338 w 53"/>
                  <a:gd name="T5" fmla="*/ 0 h 36"/>
                  <a:gd name="T6" fmla="*/ 0 w 53"/>
                  <a:gd name="T7" fmla="*/ 57150 h 36"/>
                  <a:gd name="T8" fmla="*/ 50800 w 53"/>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36">
                    <a:moveTo>
                      <a:pt x="32" y="36"/>
                    </a:moveTo>
                    <a:lnTo>
                      <a:pt x="53" y="0"/>
                    </a:lnTo>
                    <a:lnTo>
                      <a:pt x="21" y="0"/>
                    </a:lnTo>
                    <a:lnTo>
                      <a:pt x="0" y="36"/>
                    </a:lnTo>
                    <a:lnTo>
                      <a:pt x="32" y="36"/>
                    </a:lnTo>
                    <a:close/>
                  </a:path>
                </a:pathLst>
              </a:custGeom>
              <a:solidFill>
                <a:srgbClr val="C423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02" name="Freeform 1250"/>
              <p:cNvSpPr/>
              <p:nvPr/>
            </p:nvSpPr>
            <p:spPr bwMode="auto">
              <a:xfrm>
                <a:off x="6862764" y="2524126"/>
                <a:ext cx="85725" cy="57150"/>
              </a:xfrm>
              <a:custGeom>
                <a:avLst/>
                <a:gdLst>
                  <a:gd name="T0" fmla="*/ 52388 w 54"/>
                  <a:gd name="T1" fmla="*/ 57150 h 36"/>
                  <a:gd name="T2" fmla="*/ 85725 w 54"/>
                  <a:gd name="T3" fmla="*/ 0 h 36"/>
                  <a:gd name="T4" fmla="*/ 33338 w 54"/>
                  <a:gd name="T5" fmla="*/ 0 h 36"/>
                  <a:gd name="T6" fmla="*/ 0 w 54"/>
                  <a:gd name="T7" fmla="*/ 57150 h 36"/>
                  <a:gd name="T8" fmla="*/ 52388 w 54"/>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36">
                    <a:moveTo>
                      <a:pt x="33" y="36"/>
                    </a:moveTo>
                    <a:lnTo>
                      <a:pt x="54" y="0"/>
                    </a:lnTo>
                    <a:lnTo>
                      <a:pt x="21" y="0"/>
                    </a:lnTo>
                    <a:lnTo>
                      <a:pt x="0" y="36"/>
                    </a:lnTo>
                    <a:lnTo>
                      <a:pt x="33" y="36"/>
                    </a:lnTo>
                    <a:close/>
                  </a:path>
                </a:pathLst>
              </a:custGeom>
              <a:solidFill>
                <a:srgbClr val="C423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03" name="Freeform 1251"/>
              <p:cNvSpPr/>
              <p:nvPr/>
            </p:nvSpPr>
            <p:spPr bwMode="auto">
              <a:xfrm>
                <a:off x="6769101" y="2524126"/>
                <a:ext cx="84138" cy="57150"/>
              </a:xfrm>
              <a:custGeom>
                <a:avLst/>
                <a:gdLst>
                  <a:gd name="T0" fmla="*/ 50800 w 53"/>
                  <a:gd name="T1" fmla="*/ 57150 h 36"/>
                  <a:gd name="T2" fmla="*/ 84138 w 53"/>
                  <a:gd name="T3" fmla="*/ 0 h 36"/>
                  <a:gd name="T4" fmla="*/ 33338 w 53"/>
                  <a:gd name="T5" fmla="*/ 0 h 36"/>
                  <a:gd name="T6" fmla="*/ 0 w 53"/>
                  <a:gd name="T7" fmla="*/ 57150 h 36"/>
                  <a:gd name="T8" fmla="*/ 50800 w 53"/>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36">
                    <a:moveTo>
                      <a:pt x="32" y="36"/>
                    </a:moveTo>
                    <a:lnTo>
                      <a:pt x="53" y="0"/>
                    </a:lnTo>
                    <a:lnTo>
                      <a:pt x="21" y="0"/>
                    </a:lnTo>
                    <a:lnTo>
                      <a:pt x="0" y="36"/>
                    </a:lnTo>
                    <a:lnTo>
                      <a:pt x="32" y="36"/>
                    </a:lnTo>
                    <a:close/>
                  </a:path>
                </a:pathLst>
              </a:custGeom>
              <a:solidFill>
                <a:srgbClr val="C423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04" name="Freeform 1252"/>
              <p:cNvSpPr/>
              <p:nvPr/>
            </p:nvSpPr>
            <p:spPr bwMode="auto">
              <a:xfrm>
                <a:off x="7064376" y="2524126"/>
                <a:ext cx="47625" cy="57150"/>
              </a:xfrm>
              <a:custGeom>
                <a:avLst/>
                <a:gdLst>
                  <a:gd name="T0" fmla="*/ 47625 w 30"/>
                  <a:gd name="T1" fmla="*/ 57150 h 36"/>
                  <a:gd name="T2" fmla="*/ 41275 w 30"/>
                  <a:gd name="T3" fmla="*/ 0 h 36"/>
                  <a:gd name="T4" fmla="*/ 9525 w 30"/>
                  <a:gd name="T5" fmla="*/ 0 h 36"/>
                  <a:gd name="T6" fmla="*/ 0 w 30"/>
                  <a:gd name="T7" fmla="*/ 57150 h 36"/>
                  <a:gd name="T8" fmla="*/ 47625 w 30"/>
                  <a:gd name="T9" fmla="*/ 5715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6">
                    <a:moveTo>
                      <a:pt x="30" y="36"/>
                    </a:moveTo>
                    <a:lnTo>
                      <a:pt x="26" y="0"/>
                    </a:lnTo>
                    <a:lnTo>
                      <a:pt x="6" y="0"/>
                    </a:lnTo>
                    <a:lnTo>
                      <a:pt x="0" y="36"/>
                    </a:lnTo>
                    <a:lnTo>
                      <a:pt x="30" y="36"/>
                    </a:lnTo>
                    <a:close/>
                  </a:path>
                </a:pathLst>
              </a:custGeom>
              <a:solidFill>
                <a:srgbClr val="C423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05" name="Freeform 1253"/>
              <p:cNvSpPr/>
              <p:nvPr/>
            </p:nvSpPr>
            <p:spPr bwMode="auto">
              <a:xfrm>
                <a:off x="6786564" y="2506663"/>
                <a:ext cx="614363" cy="19050"/>
              </a:xfrm>
              <a:custGeom>
                <a:avLst/>
                <a:gdLst>
                  <a:gd name="T0" fmla="*/ 614363 w 351"/>
                  <a:gd name="T1" fmla="*/ 8659 h 11"/>
                  <a:gd name="T2" fmla="*/ 605611 w 351"/>
                  <a:gd name="T3" fmla="*/ 19050 h 11"/>
                  <a:gd name="T4" fmla="*/ 8752 w 351"/>
                  <a:gd name="T5" fmla="*/ 19050 h 11"/>
                  <a:gd name="T6" fmla="*/ 0 w 351"/>
                  <a:gd name="T7" fmla="*/ 8659 h 11"/>
                  <a:gd name="T8" fmla="*/ 0 w 351"/>
                  <a:gd name="T9" fmla="*/ 8659 h 11"/>
                  <a:gd name="T10" fmla="*/ 8752 w 351"/>
                  <a:gd name="T11" fmla="*/ 0 h 11"/>
                  <a:gd name="T12" fmla="*/ 605611 w 351"/>
                  <a:gd name="T13" fmla="*/ 0 h 11"/>
                  <a:gd name="T14" fmla="*/ 614363 w 351"/>
                  <a:gd name="T15" fmla="*/ 8659 h 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1" h="11">
                    <a:moveTo>
                      <a:pt x="351" y="5"/>
                    </a:moveTo>
                    <a:cubicBezTo>
                      <a:pt x="351" y="8"/>
                      <a:pt x="349" y="11"/>
                      <a:pt x="346" y="11"/>
                    </a:cubicBezTo>
                    <a:cubicBezTo>
                      <a:pt x="5" y="11"/>
                      <a:pt x="5" y="11"/>
                      <a:pt x="5" y="11"/>
                    </a:cubicBezTo>
                    <a:cubicBezTo>
                      <a:pt x="2" y="11"/>
                      <a:pt x="0" y="8"/>
                      <a:pt x="0" y="5"/>
                    </a:cubicBezTo>
                    <a:cubicBezTo>
                      <a:pt x="0" y="5"/>
                      <a:pt x="0" y="5"/>
                      <a:pt x="0" y="5"/>
                    </a:cubicBezTo>
                    <a:cubicBezTo>
                      <a:pt x="0" y="2"/>
                      <a:pt x="2" y="0"/>
                      <a:pt x="5" y="0"/>
                    </a:cubicBezTo>
                    <a:cubicBezTo>
                      <a:pt x="346" y="0"/>
                      <a:pt x="346" y="0"/>
                      <a:pt x="346" y="0"/>
                    </a:cubicBezTo>
                    <a:cubicBezTo>
                      <a:pt x="349" y="0"/>
                      <a:pt x="351" y="2"/>
                      <a:pt x="351" y="5"/>
                    </a:cubicBez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06" name="Freeform 1254"/>
              <p:cNvSpPr/>
              <p:nvPr/>
            </p:nvSpPr>
            <p:spPr bwMode="auto">
              <a:xfrm>
                <a:off x="6786564" y="2511426"/>
                <a:ext cx="614363" cy="14288"/>
              </a:xfrm>
              <a:custGeom>
                <a:avLst/>
                <a:gdLst>
                  <a:gd name="T0" fmla="*/ 605611 w 351"/>
                  <a:gd name="T1" fmla="*/ 5358 h 8"/>
                  <a:gd name="T2" fmla="*/ 8752 w 351"/>
                  <a:gd name="T3" fmla="*/ 5358 h 8"/>
                  <a:gd name="T4" fmla="*/ 0 w 351"/>
                  <a:gd name="T5" fmla="*/ 0 h 8"/>
                  <a:gd name="T6" fmla="*/ 0 w 351"/>
                  <a:gd name="T7" fmla="*/ 3572 h 8"/>
                  <a:gd name="T8" fmla="*/ 0 w 351"/>
                  <a:gd name="T9" fmla="*/ 3572 h 8"/>
                  <a:gd name="T10" fmla="*/ 8752 w 351"/>
                  <a:gd name="T11" fmla="*/ 14288 h 8"/>
                  <a:gd name="T12" fmla="*/ 605611 w 351"/>
                  <a:gd name="T13" fmla="*/ 14288 h 8"/>
                  <a:gd name="T14" fmla="*/ 614363 w 351"/>
                  <a:gd name="T15" fmla="*/ 3572 h 8"/>
                  <a:gd name="T16" fmla="*/ 614363 w 351"/>
                  <a:gd name="T17" fmla="*/ 3572 h 8"/>
                  <a:gd name="T18" fmla="*/ 614363 w 351"/>
                  <a:gd name="T19" fmla="*/ 0 h 8"/>
                  <a:gd name="T20" fmla="*/ 605611 w 351"/>
                  <a:gd name="T21" fmla="*/ 5358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1" h="8">
                    <a:moveTo>
                      <a:pt x="346" y="3"/>
                    </a:moveTo>
                    <a:cubicBezTo>
                      <a:pt x="5" y="3"/>
                      <a:pt x="5" y="3"/>
                      <a:pt x="5" y="3"/>
                    </a:cubicBezTo>
                    <a:cubicBezTo>
                      <a:pt x="3" y="3"/>
                      <a:pt x="1" y="1"/>
                      <a:pt x="0" y="0"/>
                    </a:cubicBezTo>
                    <a:cubicBezTo>
                      <a:pt x="0" y="0"/>
                      <a:pt x="0" y="1"/>
                      <a:pt x="0" y="2"/>
                    </a:cubicBezTo>
                    <a:cubicBezTo>
                      <a:pt x="0" y="2"/>
                      <a:pt x="0" y="2"/>
                      <a:pt x="0" y="2"/>
                    </a:cubicBezTo>
                    <a:cubicBezTo>
                      <a:pt x="0" y="5"/>
                      <a:pt x="2" y="8"/>
                      <a:pt x="5" y="8"/>
                    </a:cubicBezTo>
                    <a:cubicBezTo>
                      <a:pt x="346" y="8"/>
                      <a:pt x="346" y="8"/>
                      <a:pt x="346" y="8"/>
                    </a:cubicBezTo>
                    <a:cubicBezTo>
                      <a:pt x="349" y="8"/>
                      <a:pt x="351" y="5"/>
                      <a:pt x="351" y="2"/>
                    </a:cubicBezTo>
                    <a:cubicBezTo>
                      <a:pt x="351" y="2"/>
                      <a:pt x="351" y="2"/>
                      <a:pt x="351" y="2"/>
                    </a:cubicBezTo>
                    <a:cubicBezTo>
                      <a:pt x="351" y="1"/>
                      <a:pt x="351" y="0"/>
                      <a:pt x="351" y="0"/>
                    </a:cubicBezTo>
                    <a:cubicBezTo>
                      <a:pt x="350" y="1"/>
                      <a:pt x="348" y="3"/>
                      <a:pt x="346" y="3"/>
                    </a:cubicBezTo>
                    <a:close/>
                  </a:path>
                </a:pathLst>
              </a:custGeom>
              <a:solidFill>
                <a:srgbClr val="F39C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07" name="Freeform 1255"/>
              <p:cNvSpPr/>
              <p:nvPr/>
            </p:nvSpPr>
            <p:spPr bwMode="auto">
              <a:xfrm>
                <a:off x="6523039" y="2701926"/>
                <a:ext cx="3175" cy="53975"/>
              </a:xfrm>
              <a:custGeom>
                <a:avLst/>
                <a:gdLst>
                  <a:gd name="T0" fmla="*/ 1588 w 2"/>
                  <a:gd name="T1" fmla="*/ 53975 h 34"/>
                  <a:gd name="T2" fmla="*/ 1588 w 2"/>
                  <a:gd name="T3" fmla="*/ 53975 h 34"/>
                  <a:gd name="T4" fmla="*/ 1588 w 2"/>
                  <a:gd name="T5" fmla="*/ 53975 h 34"/>
                  <a:gd name="T6" fmla="*/ 1588 w 2"/>
                  <a:gd name="T7" fmla="*/ 53975 h 34"/>
                  <a:gd name="T8" fmla="*/ 3175 w 2"/>
                  <a:gd name="T9" fmla="*/ 0 h 34"/>
                  <a:gd name="T10" fmla="*/ 0 w 2"/>
                  <a:gd name="T11" fmla="*/ 0 h 34"/>
                  <a:gd name="T12" fmla="*/ 1588 w 2"/>
                  <a:gd name="T13" fmla="*/ 53975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4">
                    <a:moveTo>
                      <a:pt x="1" y="34"/>
                    </a:moveTo>
                    <a:lnTo>
                      <a:pt x="1" y="34"/>
                    </a:lnTo>
                    <a:lnTo>
                      <a:pt x="2" y="0"/>
                    </a:lnTo>
                    <a:lnTo>
                      <a:pt x="0" y="0"/>
                    </a:lnTo>
                    <a:lnTo>
                      <a:pt x="1" y="34"/>
                    </a:lnTo>
                    <a:close/>
                  </a:path>
                </a:pathLst>
              </a:custGeom>
              <a:solidFill>
                <a:srgbClr val="C423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08" name="Oval 1256"/>
              <p:cNvSpPr>
                <a:spLocks noChangeArrowheads="1"/>
              </p:cNvSpPr>
              <p:nvPr/>
            </p:nvSpPr>
            <p:spPr bwMode="auto">
              <a:xfrm>
                <a:off x="6511926" y="2620963"/>
                <a:ext cx="26988" cy="26988"/>
              </a:xfrm>
              <a:prstGeom prst="ellipse">
                <a:avLst/>
              </a:prstGeom>
              <a:solidFill>
                <a:srgbClr val="D354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09" name="Freeform 1257"/>
              <p:cNvSpPr/>
              <p:nvPr/>
            </p:nvSpPr>
            <p:spPr bwMode="auto">
              <a:xfrm>
                <a:off x="6511926" y="2635251"/>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9986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10" name="Freeform 1258"/>
              <p:cNvSpPr/>
              <p:nvPr/>
            </p:nvSpPr>
            <p:spPr bwMode="auto">
              <a:xfrm>
                <a:off x="6511926" y="2620963"/>
                <a:ext cx="26988" cy="14288"/>
              </a:xfrm>
              <a:custGeom>
                <a:avLst/>
                <a:gdLst>
                  <a:gd name="T0" fmla="*/ 12594 w 15"/>
                  <a:gd name="T1" fmla="*/ 0 h 9"/>
                  <a:gd name="T2" fmla="*/ 0 w 15"/>
                  <a:gd name="T3" fmla="*/ 12700 h 9"/>
                  <a:gd name="T4" fmla="*/ 0 w 15"/>
                  <a:gd name="T5" fmla="*/ 14288 h 9"/>
                  <a:gd name="T6" fmla="*/ 0 w 15"/>
                  <a:gd name="T7" fmla="*/ 14288 h 9"/>
                  <a:gd name="T8" fmla="*/ 12594 w 15"/>
                  <a:gd name="T9" fmla="*/ 3175 h 9"/>
                  <a:gd name="T10" fmla="*/ 26988 w 15"/>
                  <a:gd name="T11" fmla="*/ 14288 h 9"/>
                  <a:gd name="T12" fmla="*/ 26988 w 15"/>
                  <a:gd name="T13" fmla="*/ 12700 h 9"/>
                  <a:gd name="T14" fmla="*/ 12594 w 15"/>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9">
                    <a:moveTo>
                      <a:pt x="7" y="0"/>
                    </a:moveTo>
                    <a:cubicBezTo>
                      <a:pt x="3" y="0"/>
                      <a:pt x="0" y="4"/>
                      <a:pt x="0" y="8"/>
                    </a:cubicBezTo>
                    <a:cubicBezTo>
                      <a:pt x="0" y="9"/>
                      <a:pt x="0" y="9"/>
                      <a:pt x="0" y="9"/>
                    </a:cubicBezTo>
                    <a:cubicBezTo>
                      <a:pt x="0" y="9"/>
                      <a:pt x="0" y="9"/>
                      <a:pt x="0" y="9"/>
                    </a:cubicBezTo>
                    <a:cubicBezTo>
                      <a:pt x="0" y="5"/>
                      <a:pt x="3" y="2"/>
                      <a:pt x="7" y="2"/>
                    </a:cubicBezTo>
                    <a:cubicBezTo>
                      <a:pt x="11" y="2"/>
                      <a:pt x="15" y="5"/>
                      <a:pt x="15" y="9"/>
                    </a:cubicBezTo>
                    <a:cubicBezTo>
                      <a:pt x="15" y="8"/>
                      <a:pt x="15" y="8"/>
                      <a:pt x="15" y="8"/>
                    </a:cubicBezTo>
                    <a:cubicBezTo>
                      <a:pt x="15" y="4"/>
                      <a:pt x="12" y="0"/>
                      <a:pt x="7" y="0"/>
                    </a:cubicBezTo>
                  </a:path>
                </a:pathLst>
              </a:custGeom>
              <a:solidFill>
                <a:srgbClr val="933B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11" name="Oval 1259"/>
              <p:cNvSpPr>
                <a:spLocks noChangeArrowheads="1"/>
              </p:cNvSpPr>
              <p:nvPr/>
            </p:nvSpPr>
            <p:spPr bwMode="auto">
              <a:xfrm>
                <a:off x="6521451" y="2690813"/>
                <a:ext cx="7938" cy="11113"/>
              </a:xfrm>
              <a:prstGeom prst="ellipse">
                <a:avLst/>
              </a:prstGeom>
              <a:solidFill>
                <a:srgbClr val="F39C1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12" name="Freeform 1260"/>
              <p:cNvSpPr/>
              <p:nvPr/>
            </p:nvSpPr>
            <p:spPr bwMode="auto">
              <a:xfrm>
                <a:off x="6521451" y="2690813"/>
                <a:ext cx="4763" cy="11113"/>
              </a:xfrm>
              <a:custGeom>
                <a:avLst/>
                <a:gdLst>
                  <a:gd name="T0" fmla="*/ 1588 w 3"/>
                  <a:gd name="T1" fmla="*/ 6350 h 7"/>
                  <a:gd name="T2" fmla="*/ 4763 w 3"/>
                  <a:gd name="T3" fmla="*/ 0 h 7"/>
                  <a:gd name="T4" fmla="*/ 3175 w 3"/>
                  <a:gd name="T5" fmla="*/ 0 h 7"/>
                  <a:gd name="T6" fmla="*/ 0 w 3"/>
                  <a:gd name="T7" fmla="*/ 6350 h 7"/>
                  <a:gd name="T8" fmla="*/ 3175 w 3"/>
                  <a:gd name="T9" fmla="*/ 11113 h 7"/>
                  <a:gd name="T10" fmla="*/ 4763 w 3"/>
                  <a:gd name="T11" fmla="*/ 11113 h 7"/>
                  <a:gd name="T12" fmla="*/ 1588 w 3"/>
                  <a:gd name="T13" fmla="*/ 635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7">
                    <a:moveTo>
                      <a:pt x="1" y="4"/>
                    </a:moveTo>
                    <a:cubicBezTo>
                      <a:pt x="1" y="2"/>
                      <a:pt x="2" y="1"/>
                      <a:pt x="3" y="0"/>
                    </a:cubicBezTo>
                    <a:cubicBezTo>
                      <a:pt x="2" y="0"/>
                      <a:pt x="2" y="0"/>
                      <a:pt x="2" y="0"/>
                    </a:cubicBezTo>
                    <a:cubicBezTo>
                      <a:pt x="1" y="0"/>
                      <a:pt x="0" y="2"/>
                      <a:pt x="0" y="4"/>
                    </a:cubicBezTo>
                    <a:cubicBezTo>
                      <a:pt x="0" y="5"/>
                      <a:pt x="1" y="7"/>
                      <a:pt x="2" y="7"/>
                    </a:cubicBezTo>
                    <a:cubicBezTo>
                      <a:pt x="3" y="7"/>
                      <a:pt x="3" y="7"/>
                      <a:pt x="3" y="7"/>
                    </a:cubicBezTo>
                    <a:cubicBezTo>
                      <a:pt x="2" y="7"/>
                      <a:pt x="1" y="5"/>
                      <a:pt x="1" y="4"/>
                    </a:cubicBez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13" name="Freeform 1261"/>
              <p:cNvSpPr/>
              <p:nvPr/>
            </p:nvSpPr>
            <p:spPr bwMode="auto">
              <a:xfrm>
                <a:off x="6521451" y="2630488"/>
                <a:ext cx="7938" cy="25400"/>
              </a:xfrm>
              <a:custGeom>
                <a:avLst/>
                <a:gdLst>
                  <a:gd name="T0" fmla="*/ 7938 w 5"/>
                  <a:gd name="T1" fmla="*/ 21771 h 14"/>
                  <a:gd name="T2" fmla="*/ 4763 w 5"/>
                  <a:gd name="T3" fmla="*/ 25400 h 14"/>
                  <a:gd name="T4" fmla="*/ 3175 w 5"/>
                  <a:gd name="T5" fmla="*/ 25400 h 14"/>
                  <a:gd name="T6" fmla="*/ 0 w 5"/>
                  <a:gd name="T7" fmla="*/ 21771 h 14"/>
                  <a:gd name="T8" fmla="*/ 0 w 5"/>
                  <a:gd name="T9" fmla="*/ 3629 h 14"/>
                  <a:gd name="T10" fmla="*/ 3175 w 5"/>
                  <a:gd name="T11" fmla="*/ 0 h 14"/>
                  <a:gd name="T12" fmla="*/ 4763 w 5"/>
                  <a:gd name="T13" fmla="*/ 0 h 14"/>
                  <a:gd name="T14" fmla="*/ 7938 w 5"/>
                  <a:gd name="T15" fmla="*/ 3629 h 14"/>
                  <a:gd name="T16" fmla="*/ 7938 w 5"/>
                  <a:gd name="T17" fmla="*/ 21771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14">
                    <a:moveTo>
                      <a:pt x="5" y="12"/>
                    </a:moveTo>
                    <a:cubicBezTo>
                      <a:pt x="5" y="13"/>
                      <a:pt x="4" y="14"/>
                      <a:pt x="3" y="14"/>
                    </a:cubicBezTo>
                    <a:cubicBezTo>
                      <a:pt x="2" y="14"/>
                      <a:pt x="2" y="14"/>
                      <a:pt x="2" y="14"/>
                    </a:cubicBezTo>
                    <a:cubicBezTo>
                      <a:pt x="1" y="14"/>
                      <a:pt x="0" y="13"/>
                      <a:pt x="0" y="12"/>
                    </a:cubicBezTo>
                    <a:cubicBezTo>
                      <a:pt x="0" y="2"/>
                      <a:pt x="0" y="2"/>
                      <a:pt x="0" y="2"/>
                    </a:cubicBezTo>
                    <a:cubicBezTo>
                      <a:pt x="0" y="1"/>
                      <a:pt x="1" y="0"/>
                      <a:pt x="2" y="0"/>
                    </a:cubicBezTo>
                    <a:cubicBezTo>
                      <a:pt x="3" y="0"/>
                      <a:pt x="3" y="0"/>
                      <a:pt x="3" y="0"/>
                    </a:cubicBezTo>
                    <a:cubicBezTo>
                      <a:pt x="4" y="0"/>
                      <a:pt x="5" y="1"/>
                      <a:pt x="5" y="2"/>
                    </a:cubicBezTo>
                    <a:lnTo>
                      <a:pt x="5" y="12"/>
                    </a:lnTo>
                    <a:close/>
                  </a:path>
                </a:pathLst>
              </a:custGeom>
              <a:solidFill>
                <a:srgbClr val="F39C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14" name="Freeform 1262"/>
              <p:cNvSpPr/>
              <p:nvPr/>
            </p:nvSpPr>
            <p:spPr bwMode="auto">
              <a:xfrm>
                <a:off x="6523039" y="2630488"/>
                <a:ext cx="4763" cy="25400"/>
              </a:xfrm>
              <a:custGeom>
                <a:avLst/>
                <a:gdLst>
                  <a:gd name="T0" fmla="*/ 4763 w 3"/>
                  <a:gd name="T1" fmla="*/ 21771 h 14"/>
                  <a:gd name="T2" fmla="*/ 3175 w 3"/>
                  <a:gd name="T3" fmla="*/ 25400 h 14"/>
                  <a:gd name="T4" fmla="*/ 1588 w 3"/>
                  <a:gd name="T5" fmla="*/ 25400 h 14"/>
                  <a:gd name="T6" fmla="*/ 0 w 3"/>
                  <a:gd name="T7" fmla="*/ 21771 h 14"/>
                  <a:gd name="T8" fmla="*/ 0 w 3"/>
                  <a:gd name="T9" fmla="*/ 3629 h 14"/>
                  <a:gd name="T10" fmla="*/ 1588 w 3"/>
                  <a:gd name="T11" fmla="*/ 0 h 14"/>
                  <a:gd name="T12" fmla="*/ 3175 w 3"/>
                  <a:gd name="T13" fmla="*/ 0 h 14"/>
                  <a:gd name="T14" fmla="*/ 4763 w 3"/>
                  <a:gd name="T15" fmla="*/ 3629 h 14"/>
                  <a:gd name="T16" fmla="*/ 4763 w 3"/>
                  <a:gd name="T17" fmla="*/ 21771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14">
                    <a:moveTo>
                      <a:pt x="3" y="12"/>
                    </a:moveTo>
                    <a:cubicBezTo>
                      <a:pt x="3" y="13"/>
                      <a:pt x="2" y="14"/>
                      <a:pt x="2" y="14"/>
                    </a:cubicBezTo>
                    <a:cubicBezTo>
                      <a:pt x="1" y="14"/>
                      <a:pt x="1" y="14"/>
                      <a:pt x="1" y="14"/>
                    </a:cubicBezTo>
                    <a:cubicBezTo>
                      <a:pt x="0" y="14"/>
                      <a:pt x="0" y="13"/>
                      <a:pt x="0" y="12"/>
                    </a:cubicBezTo>
                    <a:cubicBezTo>
                      <a:pt x="0" y="2"/>
                      <a:pt x="0" y="2"/>
                      <a:pt x="0" y="2"/>
                    </a:cubicBezTo>
                    <a:cubicBezTo>
                      <a:pt x="0" y="1"/>
                      <a:pt x="0" y="0"/>
                      <a:pt x="1" y="0"/>
                    </a:cubicBezTo>
                    <a:cubicBezTo>
                      <a:pt x="2" y="0"/>
                      <a:pt x="2" y="0"/>
                      <a:pt x="2" y="0"/>
                    </a:cubicBezTo>
                    <a:cubicBezTo>
                      <a:pt x="2" y="0"/>
                      <a:pt x="3" y="1"/>
                      <a:pt x="3" y="2"/>
                    </a:cubicBezTo>
                    <a:lnTo>
                      <a:pt x="3" y="12"/>
                    </a:ln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15" name="Freeform 1263"/>
              <p:cNvSpPr/>
              <p:nvPr/>
            </p:nvSpPr>
            <p:spPr bwMode="auto">
              <a:xfrm>
                <a:off x="6502401" y="2651126"/>
                <a:ext cx="44450" cy="46038"/>
              </a:xfrm>
              <a:custGeom>
                <a:avLst/>
                <a:gdLst>
                  <a:gd name="T0" fmla="*/ 44450 w 26"/>
                  <a:gd name="T1" fmla="*/ 40726 h 26"/>
                  <a:gd name="T2" fmla="*/ 44450 w 26"/>
                  <a:gd name="T3" fmla="*/ 38955 h 26"/>
                  <a:gd name="T4" fmla="*/ 42740 w 26"/>
                  <a:gd name="T5" fmla="*/ 37185 h 26"/>
                  <a:gd name="T6" fmla="*/ 22225 w 26"/>
                  <a:gd name="T7" fmla="*/ 0 h 26"/>
                  <a:gd name="T8" fmla="*/ 3419 w 26"/>
                  <a:gd name="T9" fmla="*/ 37185 h 26"/>
                  <a:gd name="T10" fmla="*/ 0 w 26"/>
                  <a:gd name="T11" fmla="*/ 38955 h 26"/>
                  <a:gd name="T12" fmla="*/ 0 w 26"/>
                  <a:gd name="T13" fmla="*/ 40726 h 26"/>
                  <a:gd name="T14" fmla="*/ 0 w 26"/>
                  <a:gd name="T15" fmla="*/ 40726 h 26"/>
                  <a:gd name="T16" fmla="*/ 0 w 26"/>
                  <a:gd name="T17" fmla="*/ 40726 h 26"/>
                  <a:gd name="T18" fmla="*/ 0 w 26"/>
                  <a:gd name="T19" fmla="*/ 42497 h 26"/>
                  <a:gd name="T20" fmla="*/ 44450 w 26"/>
                  <a:gd name="T21" fmla="*/ 42497 h 26"/>
                  <a:gd name="T22" fmla="*/ 44450 w 26"/>
                  <a:gd name="T23" fmla="*/ 40726 h 26"/>
                  <a:gd name="T24" fmla="*/ 44450 w 26"/>
                  <a:gd name="T25" fmla="*/ 4072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26" y="23"/>
                    </a:moveTo>
                    <a:cubicBezTo>
                      <a:pt x="26" y="22"/>
                      <a:pt x="26" y="22"/>
                      <a:pt x="26" y="22"/>
                    </a:cubicBezTo>
                    <a:cubicBezTo>
                      <a:pt x="26" y="22"/>
                      <a:pt x="26" y="21"/>
                      <a:pt x="25" y="21"/>
                    </a:cubicBezTo>
                    <a:cubicBezTo>
                      <a:pt x="20" y="15"/>
                      <a:pt x="25" y="0"/>
                      <a:pt x="13" y="0"/>
                    </a:cubicBezTo>
                    <a:cubicBezTo>
                      <a:pt x="2" y="0"/>
                      <a:pt x="7" y="15"/>
                      <a:pt x="2" y="21"/>
                    </a:cubicBezTo>
                    <a:cubicBezTo>
                      <a:pt x="1" y="21"/>
                      <a:pt x="1" y="22"/>
                      <a:pt x="0" y="22"/>
                    </a:cubicBezTo>
                    <a:cubicBezTo>
                      <a:pt x="0" y="23"/>
                      <a:pt x="0" y="23"/>
                      <a:pt x="0" y="23"/>
                    </a:cubicBezTo>
                    <a:cubicBezTo>
                      <a:pt x="0" y="23"/>
                      <a:pt x="0" y="23"/>
                      <a:pt x="0" y="23"/>
                    </a:cubicBezTo>
                    <a:cubicBezTo>
                      <a:pt x="0" y="23"/>
                      <a:pt x="0" y="23"/>
                      <a:pt x="0" y="23"/>
                    </a:cubicBezTo>
                    <a:cubicBezTo>
                      <a:pt x="0" y="23"/>
                      <a:pt x="0" y="24"/>
                      <a:pt x="0" y="24"/>
                    </a:cubicBezTo>
                    <a:cubicBezTo>
                      <a:pt x="9" y="26"/>
                      <a:pt x="18" y="26"/>
                      <a:pt x="26" y="24"/>
                    </a:cubicBezTo>
                    <a:cubicBezTo>
                      <a:pt x="26" y="24"/>
                      <a:pt x="26" y="23"/>
                      <a:pt x="26" y="23"/>
                    </a:cubicBezTo>
                    <a:cubicBezTo>
                      <a:pt x="26" y="23"/>
                      <a:pt x="26" y="23"/>
                      <a:pt x="26" y="23"/>
                    </a:cubicBezTo>
                    <a:close/>
                  </a:path>
                </a:pathLst>
              </a:custGeom>
              <a:solidFill>
                <a:srgbClr val="F39C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16" name="Freeform 1264"/>
              <p:cNvSpPr/>
              <p:nvPr/>
            </p:nvSpPr>
            <p:spPr bwMode="auto">
              <a:xfrm>
                <a:off x="6502401" y="2651126"/>
                <a:ext cx="25400" cy="46038"/>
              </a:xfrm>
              <a:custGeom>
                <a:avLst/>
                <a:gdLst>
                  <a:gd name="T0" fmla="*/ 6773 w 15"/>
                  <a:gd name="T1" fmla="*/ 42497 h 26"/>
                  <a:gd name="T2" fmla="*/ 6773 w 15"/>
                  <a:gd name="T3" fmla="*/ 40726 h 26"/>
                  <a:gd name="T4" fmla="*/ 6773 w 15"/>
                  <a:gd name="T5" fmla="*/ 40726 h 26"/>
                  <a:gd name="T6" fmla="*/ 6773 w 15"/>
                  <a:gd name="T7" fmla="*/ 40726 h 26"/>
                  <a:gd name="T8" fmla="*/ 6773 w 15"/>
                  <a:gd name="T9" fmla="*/ 38955 h 26"/>
                  <a:gd name="T10" fmla="*/ 8467 w 15"/>
                  <a:gd name="T11" fmla="*/ 37185 h 26"/>
                  <a:gd name="T12" fmla="*/ 25400 w 15"/>
                  <a:gd name="T13" fmla="*/ 0 h 26"/>
                  <a:gd name="T14" fmla="*/ 22013 w 15"/>
                  <a:gd name="T15" fmla="*/ 0 h 26"/>
                  <a:gd name="T16" fmla="*/ 3387 w 15"/>
                  <a:gd name="T17" fmla="*/ 37185 h 26"/>
                  <a:gd name="T18" fmla="*/ 0 w 15"/>
                  <a:gd name="T19" fmla="*/ 38955 h 26"/>
                  <a:gd name="T20" fmla="*/ 0 w 15"/>
                  <a:gd name="T21" fmla="*/ 40726 h 26"/>
                  <a:gd name="T22" fmla="*/ 0 w 15"/>
                  <a:gd name="T23" fmla="*/ 40726 h 26"/>
                  <a:gd name="T24" fmla="*/ 0 w 15"/>
                  <a:gd name="T25" fmla="*/ 40726 h 26"/>
                  <a:gd name="T26" fmla="*/ 0 w 15"/>
                  <a:gd name="T27" fmla="*/ 42497 h 26"/>
                  <a:gd name="T28" fmla="*/ 25400 w 15"/>
                  <a:gd name="T29" fmla="*/ 46038 h 26"/>
                  <a:gd name="T30" fmla="*/ 6773 w 15"/>
                  <a:gd name="T31" fmla="*/ 42497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 h="26">
                    <a:moveTo>
                      <a:pt x="4" y="24"/>
                    </a:moveTo>
                    <a:cubicBezTo>
                      <a:pt x="4" y="24"/>
                      <a:pt x="4" y="23"/>
                      <a:pt x="4" y="23"/>
                    </a:cubicBezTo>
                    <a:cubicBezTo>
                      <a:pt x="4" y="23"/>
                      <a:pt x="4" y="23"/>
                      <a:pt x="4" y="23"/>
                    </a:cubicBezTo>
                    <a:cubicBezTo>
                      <a:pt x="4" y="23"/>
                      <a:pt x="4" y="23"/>
                      <a:pt x="4" y="23"/>
                    </a:cubicBezTo>
                    <a:cubicBezTo>
                      <a:pt x="4" y="22"/>
                      <a:pt x="4" y="22"/>
                      <a:pt x="4" y="22"/>
                    </a:cubicBezTo>
                    <a:cubicBezTo>
                      <a:pt x="4" y="22"/>
                      <a:pt x="4" y="21"/>
                      <a:pt x="5" y="21"/>
                    </a:cubicBezTo>
                    <a:cubicBezTo>
                      <a:pt x="10" y="15"/>
                      <a:pt x="6" y="1"/>
                      <a:pt x="15" y="0"/>
                    </a:cubicBezTo>
                    <a:cubicBezTo>
                      <a:pt x="14" y="0"/>
                      <a:pt x="14" y="0"/>
                      <a:pt x="13" y="0"/>
                    </a:cubicBezTo>
                    <a:cubicBezTo>
                      <a:pt x="2" y="0"/>
                      <a:pt x="7" y="15"/>
                      <a:pt x="2" y="21"/>
                    </a:cubicBezTo>
                    <a:cubicBezTo>
                      <a:pt x="1" y="21"/>
                      <a:pt x="1" y="22"/>
                      <a:pt x="0" y="22"/>
                    </a:cubicBezTo>
                    <a:cubicBezTo>
                      <a:pt x="0" y="23"/>
                      <a:pt x="0" y="23"/>
                      <a:pt x="0" y="23"/>
                    </a:cubicBezTo>
                    <a:cubicBezTo>
                      <a:pt x="0" y="23"/>
                      <a:pt x="0" y="23"/>
                      <a:pt x="0" y="23"/>
                    </a:cubicBezTo>
                    <a:cubicBezTo>
                      <a:pt x="0" y="23"/>
                      <a:pt x="0" y="23"/>
                      <a:pt x="0" y="23"/>
                    </a:cubicBezTo>
                    <a:cubicBezTo>
                      <a:pt x="0" y="23"/>
                      <a:pt x="0" y="24"/>
                      <a:pt x="0" y="24"/>
                    </a:cubicBezTo>
                    <a:cubicBezTo>
                      <a:pt x="5" y="25"/>
                      <a:pt x="10" y="26"/>
                      <a:pt x="15" y="26"/>
                    </a:cubicBezTo>
                    <a:cubicBezTo>
                      <a:pt x="11" y="25"/>
                      <a:pt x="7" y="25"/>
                      <a:pt x="4" y="24"/>
                    </a:cubicBez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17" name="Freeform 1265"/>
              <p:cNvSpPr/>
              <p:nvPr/>
            </p:nvSpPr>
            <p:spPr bwMode="auto">
              <a:xfrm>
                <a:off x="6502401" y="2690813"/>
                <a:ext cx="44450" cy="6350"/>
              </a:xfrm>
              <a:custGeom>
                <a:avLst/>
                <a:gdLst>
                  <a:gd name="T0" fmla="*/ 44450 w 26"/>
                  <a:gd name="T1" fmla="*/ 0 h 4"/>
                  <a:gd name="T2" fmla="*/ 44450 w 26"/>
                  <a:gd name="T3" fmla="*/ 0 h 4"/>
                  <a:gd name="T4" fmla="*/ 0 w 26"/>
                  <a:gd name="T5" fmla="*/ 0 h 4"/>
                  <a:gd name="T6" fmla="*/ 0 w 26"/>
                  <a:gd name="T7" fmla="*/ 0 h 4"/>
                  <a:gd name="T8" fmla="*/ 0 w 26"/>
                  <a:gd name="T9" fmla="*/ 1588 h 4"/>
                  <a:gd name="T10" fmla="*/ 0 w 26"/>
                  <a:gd name="T11" fmla="*/ 1588 h 4"/>
                  <a:gd name="T12" fmla="*/ 0 w 26"/>
                  <a:gd name="T13" fmla="*/ 1588 h 4"/>
                  <a:gd name="T14" fmla="*/ 0 w 26"/>
                  <a:gd name="T15" fmla="*/ 3175 h 4"/>
                  <a:gd name="T16" fmla="*/ 44450 w 26"/>
                  <a:gd name="T17" fmla="*/ 3175 h 4"/>
                  <a:gd name="T18" fmla="*/ 44450 w 26"/>
                  <a:gd name="T19" fmla="*/ 1588 h 4"/>
                  <a:gd name="T20" fmla="*/ 44450 w 26"/>
                  <a:gd name="T21" fmla="*/ 1588 h 4"/>
                  <a:gd name="T22" fmla="*/ 44450 w 26"/>
                  <a:gd name="T23" fmla="*/ 1588 h 4"/>
                  <a:gd name="T24" fmla="*/ 44450 w 26"/>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4">
                    <a:moveTo>
                      <a:pt x="26" y="0"/>
                    </a:moveTo>
                    <a:cubicBezTo>
                      <a:pt x="26" y="0"/>
                      <a:pt x="26" y="0"/>
                      <a:pt x="26" y="0"/>
                    </a:cubicBezTo>
                    <a:cubicBezTo>
                      <a:pt x="18" y="2"/>
                      <a:pt x="9" y="2"/>
                      <a:pt x="0" y="0"/>
                    </a:cubicBezTo>
                    <a:cubicBezTo>
                      <a:pt x="0" y="0"/>
                      <a:pt x="0" y="0"/>
                      <a:pt x="0" y="0"/>
                    </a:cubicBezTo>
                    <a:cubicBezTo>
                      <a:pt x="0" y="1"/>
                      <a:pt x="0" y="1"/>
                      <a:pt x="0" y="1"/>
                    </a:cubicBezTo>
                    <a:cubicBezTo>
                      <a:pt x="0" y="1"/>
                      <a:pt x="0" y="1"/>
                      <a:pt x="0" y="1"/>
                    </a:cubicBezTo>
                    <a:cubicBezTo>
                      <a:pt x="0" y="1"/>
                      <a:pt x="0" y="1"/>
                      <a:pt x="0" y="1"/>
                    </a:cubicBezTo>
                    <a:cubicBezTo>
                      <a:pt x="0" y="1"/>
                      <a:pt x="0" y="2"/>
                      <a:pt x="0" y="2"/>
                    </a:cubicBezTo>
                    <a:cubicBezTo>
                      <a:pt x="9" y="4"/>
                      <a:pt x="18" y="4"/>
                      <a:pt x="26" y="2"/>
                    </a:cubicBezTo>
                    <a:cubicBezTo>
                      <a:pt x="26" y="2"/>
                      <a:pt x="26" y="1"/>
                      <a:pt x="26" y="1"/>
                    </a:cubicBezTo>
                    <a:cubicBezTo>
                      <a:pt x="26" y="1"/>
                      <a:pt x="26" y="1"/>
                      <a:pt x="26" y="1"/>
                    </a:cubicBezTo>
                    <a:cubicBezTo>
                      <a:pt x="26" y="1"/>
                      <a:pt x="26" y="1"/>
                      <a:pt x="26" y="1"/>
                    </a:cubicBezTo>
                    <a:lnTo>
                      <a:pt x="26" y="0"/>
                    </a:lnTo>
                    <a:close/>
                  </a:path>
                </a:pathLst>
              </a:custGeom>
              <a:solidFill>
                <a:srgbClr val="D354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18" name="Freeform 1266"/>
              <p:cNvSpPr/>
              <p:nvPr/>
            </p:nvSpPr>
            <p:spPr bwMode="auto">
              <a:xfrm>
                <a:off x="6507164" y="2682876"/>
                <a:ext cx="36513" cy="6350"/>
              </a:xfrm>
              <a:custGeom>
                <a:avLst/>
                <a:gdLst>
                  <a:gd name="T0" fmla="*/ 34774 w 21"/>
                  <a:gd name="T1" fmla="*/ 0 h 3"/>
                  <a:gd name="T2" fmla="*/ 0 w 21"/>
                  <a:gd name="T3" fmla="*/ 0 h 3"/>
                  <a:gd name="T4" fmla="*/ 0 w 21"/>
                  <a:gd name="T5" fmla="*/ 4233 h 3"/>
                  <a:gd name="T6" fmla="*/ 36513 w 21"/>
                  <a:gd name="T7" fmla="*/ 4233 h 3"/>
                  <a:gd name="T8" fmla="*/ 34774 w 21"/>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3">
                    <a:moveTo>
                      <a:pt x="20" y="0"/>
                    </a:moveTo>
                    <a:cubicBezTo>
                      <a:pt x="14" y="2"/>
                      <a:pt x="7" y="2"/>
                      <a:pt x="0" y="0"/>
                    </a:cubicBezTo>
                    <a:cubicBezTo>
                      <a:pt x="0" y="2"/>
                      <a:pt x="0" y="2"/>
                      <a:pt x="0" y="2"/>
                    </a:cubicBezTo>
                    <a:cubicBezTo>
                      <a:pt x="7" y="3"/>
                      <a:pt x="14" y="3"/>
                      <a:pt x="21" y="2"/>
                    </a:cubicBezTo>
                    <a:lnTo>
                      <a:pt x="20" y="0"/>
                    </a:lnTo>
                    <a:close/>
                  </a:path>
                </a:pathLst>
              </a:custGeom>
              <a:solidFill>
                <a:srgbClr val="D354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grpSp>
        <p:grpSp>
          <p:nvGrpSpPr>
            <p:cNvPr id="219" name="组合 2"/>
            <p:cNvGrpSpPr/>
            <p:nvPr/>
          </p:nvGrpSpPr>
          <p:grpSpPr bwMode="auto">
            <a:xfrm>
              <a:off x="3298258" y="2356962"/>
              <a:ext cx="725091" cy="583406"/>
              <a:chOff x="4296568" y="1174750"/>
              <a:chExt cx="357187" cy="287337"/>
            </a:xfrm>
          </p:grpSpPr>
          <p:sp>
            <p:nvSpPr>
              <p:cNvPr id="220" name="Freeform 3109"/>
              <p:cNvSpPr/>
              <p:nvPr/>
            </p:nvSpPr>
            <p:spPr bwMode="auto">
              <a:xfrm>
                <a:off x="4490243" y="1228725"/>
                <a:ext cx="53975" cy="125413"/>
              </a:xfrm>
              <a:custGeom>
                <a:avLst/>
                <a:gdLst>
                  <a:gd name="T0" fmla="*/ 7711 w 7"/>
                  <a:gd name="T1" fmla="*/ 7838 h 16"/>
                  <a:gd name="T2" fmla="*/ 7711 w 7"/>
                  <a:gd name="T3" fmla="*/ 0 h 16"/>
                  <a:gd name="T4" fmla="*/ 38554 w 7"/>
                  <a:gd name="T5" fmla="*/ 0 h 16"/>
                  <a:gd name="T6" fmla="*/ 46264 w 7"/>
                  <a:gd name="T7" fmla="*/ 7838 h 16"/>
                  <a:gd name="T8" fmla="*/ 53975 w 7"/>
                  <a:gd name="T9" fmla="*/ 109736 h 16"/>
                  <a:gd name="T10" fmla="*/ 0 w 7"/>
                  <a:gd name="T11" fmla="*/ 125413 h 16"/>
                  <a:gd name="T12" fmla="*/ 0 w 7"/>
                  <a:gd name="T13" fmla="*/ 109736 h 16"/>
                  <a:gd name="T14" fmla="*/ 7711 w 7"/>
                  <a:gd name="T15" fmla="*/ 7838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 h="16">
                    <a:moveTo>
                      <a:pt x="1" y="1"/>
                    </a:moveTo>
                    <a:cubicBezTo>
                      <a:pt x="1" y="0"/>
                      <a:pt x="1" y="0"/>
                      <a:pt x="1" y="0"/>
                    </a:cubicBezTo>
                    <a:cubicBezTo>
                      <a:pt x="5" y="0"/>
                      <a:pt x="5" y="0"/>
                      <a:pt x="5" y="0"/>
                    </a:cubicBezTo>
                    <a:cubicBezTo>
                      <a:pt x="6" y="0"/>
                      <a:pt x="6" y="0"/>
                      <a:pt x="6" y="1"/>
                    </a:cubicBezTo>
                    <a:cubicBezTo>
                      <a:pt x="6" y="5"/>
                      <a:pt x="6" y="10"/>
                      <a:pt x="7" y="14"/>
                    </a:cubicBezTo>
                    <a:cubicBezTo>
                      <a:pt x="0" y="16"/>
                      <a:pt x="0" y="16"/>
                      <a:pt x="0" y="16"/>
                    </a:cubicBezTo>
                    <a:cubicBezTo>
                      <a:pt x="0" y="15"/>
                      <a:pt x="0" y="14"/>
                      <a:pt x="0" y="14"/>
                    </a:cubicBezTo>
                    <a:cubicBezTo>
                      <a:pt x="0" y="10"/>
                      <a:pt x="1" y="5"/>
                      <a:pt x="1" y="1"/>
                    </a:cubicBezTo>
                    <a:close/>
                  </a:path>
                </a:pathLst>
              </a:custGeom>
              <a:solidFill>
                <a:srgbClr val="5F69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21" name="Freeform 3110"/>
              <p:cNvSpPr/>
              <p:nvPr/>
            </p:nvSpPr>
            <p:spPr bwMode="auto">
              <a:xfrm>
                <a:off x="4498181" y="1174750"/>
                <a:ext cx="117475" cy="53975"/>
              </a:xfrm>
              <a:custGeom>
                <a:avLst/>
                <a:gdLst>
                  <a:gd name="T0" fmla="*/ 86148 w 15"/>
                  <a:gd name="T1" fmla="*/ 0 h 7"/>
                  <a:gd name="T2" fmla="*/ 109643 w 15"/>
                  <a:gd name="T3" fmla="*/ 30843 h 7"/>
                  <a:gd name="T4" fmla="*/ 109643 w 15"/>
                  <a:gd name="T5" fmla="*/ 46264 h 7"/>
                  <a:gd name="T6" fmla="*/ 101812 w 15"/>
                  <a:gd name="T7" fmla="*/ 53975 h 7"/>
                  <a:gd name="T8" fmla="*/ 7832 w 15"/>
                  <a:gd name="T9" fmla="*/ 53975 h 7"/>
                  <a:gd name="T10" fmla="*/ 0 w 15"/>
                  <a:gd name="T11" fmla="*/ 46264 h 7"/>
                  <a:gd name="T12" fmla="*/ 0 w 15"/>
                  <a:gd name="T13" fmla="*/ 38554 h 7"/>
                  <a:gd name="T14" fmla="*/ 23495 w 15"/>
                  <a:gd name="T15" fmla="*/ 23132 h 7"/>
                  <a:gd name="T16" fmla="*/ 39158 w 15"/>
                  <a:gd name="T17" fmla="*/ 23132 h 7"/>
                  <a:gd name="T18" fmla="*/ 46990 w 15"/>
                  <a:gd name="T19" fmla="*/ 15421 h 7"/>
                  <a:gd name="T20" fmla="*/ 54822 w 15"/>
                  <a:gd name="T21" fmla="*/ 15421 h 7"/>
                  <a:gd name="T22" fmla="*/ 86148 w 15"/>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 h="7">
                    <a:moveTo>
                      <a:pt x="11" y="0"/>
                    </a:moveTo>
                    <a:cubicBezTo>
                      <a:pt x="13" y="0"/>
                      <a:pt x="15" y="2"/>
                      <a:pt x="14" y="4"/>
                    </a:cubicBezTo>
                    <a:cubicBezTo>
                      <a:pt x="14" y="5"/>
                      <a:pt x="14" y="6"/>
                      <a:pt x="14" y="6"/>
                    </a:cubicBezTo>
                    <a:cubicBezTo>
                      <a:pt x="13" y="7"/>
                      <a:pt x="13" y="7"/>
                      <a:pt x="13" y="7"/>
                    </a:cubicBezTo>
                    <a:cubicBezTo>
                      <a:pt x="1" y="7"/>
                      <a:pt x="1" y="7"/>
                      <a:pt x="1" y="7"/>
                    </a:cubicBezTo>
                    <a:cubicBezTo>
                      <a:pt x="1" y="7"/>
                      <a:pt x="0" y="6"/>
                      <a:pt x="0" y="6"/>
                    </a:cubicBezTo>
                    <a:cubicBezTo>
                      <a:pt x="0" y="6"/>
                      <a:pt x="0" y="6"/>
                      <a:pt x="0" y="5"/>
                    </a:cubicBezTo>
                    <a:cubicBezTo>
                      <a:pt x="0" y="4"/>
                      <a:pt x="2" y="3"/>
                      <a:pt x="3" y="3"/>
                    </a:cubicBezTo>
                    <a:cubicBezTo>
                      <a:pt x="4" y="3"/>
                      <a:pt x="4" y="3"/>
                      <a:pt x="5" y="3"/>
                    </a:cubicBezTo>
                    <a:cubicBezTo>
                      <a:pt x="5" y="3"/>
                      <a:pt x="6" y="2"/>
                      <a:pt x="6" y="2"/>
                    </a:cubicBezTo>
                    <a:cubicBezTo>
                      <a:pt x="7" y="2"/>
                      <a:pt x="7" y="2"/>
                      <a:pt x="7" y="2"/>
                    </a:cubicBezTo>
                    <a:cubicBezTo>
                      <a:pt x="8" y="1"/>
                      <a:pt x="9" y="0"/>
                      <a:pt x="11" y="0"/>
                    </a:cubicBezTo>
                    <a:close/>
                  </a:path>
                </a:pathLst>
              </a:custGeom>
              <a:solidFill>
                <a:srgbClr val="DAE1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22" name="Freeform 3111"/>
              <p:cNvSpPr/>
              <p:nvPr/>
            </p:nvSpPr>
            <p:spPr bwMode="auto">
              <a:xfrm>
                <a:off x="4304506" y="1174750"/>
                <a:ext cx="61912" cy="265113"/>
              </a:xfrm>
              <a:custGeom>
                <a:avLst/>
                <a:gdLst>
                  <a:gd name="T0" fmla="*/ 54173 w 8"/>
                  <a:gd name="T1" fmla="*/ 7797 h 34"/>
                  <a:gd name="T2" fmla="*/ 46434 w 8"/>
                  <a:gd name="T3" fmla="*/ 0 h 34"/>
                  <a:gd name="T4" fmla="*/ 15478 w 8"/>
                  <a:gd name="T5" fmla="*/ 0 h 34"/>
                  <a:gd name="T6" fmla="*/ 15478 w 8"/>
                  <a:gd name="T7" fmla="*/ 7797 h 34"/>
                  <a:gd name="T8" fmla="*/ 0 w 8"/>
                  <a:gd name="T9" fmla="*/ 265113 h 34"/>
                  <a:gd name="T10" fmla="*/ 61912 w 8"/>
                  <a:gd name="T11" fmla="*/ 265113 h 34"/>
                  <a:gd name="T12" fmla="*/ 54173 w 8"/>
                  <a:gd name="T13" fmla="*/ 7797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34">
                    <a:moveTo>
                      <a:pt x="7" y="1"/>
                    </a:moveTo>
                    <a:cubicBezTo>
                      <a:pt x="7" y="0"/>
                      <a:pt x="6" y="0"/>
                      <a:pt x="6" y="0"/>
                    </a:cubicBezTo>
                    <a:cubicBezTo>
                      <a:pt x="2" y="0"/>
                      <a:pt x="2" y="0"/>
                      <a:pt x="2" y="0"/>
                    </a:cubicBezTo>
                    <a:cubicBezTo>
                      <a:pt x="2" y="0"/>
                      <a:pt x="2" y="0"/>
                      <a:pt x="2" y="1"/>
                    </a:cubicBezTo>
                    <a:cubicBezTo>
                      <a:pt x="1" y="12"/>
                      <a:pt x="1" y="23"/>
                      <a:pt x="0" y="34"/>
                    </a:cubicBezTo>
                    <a:cubicBezTo>
                      <a:pt x="8" y="34"/>
                      <a:pt x="8" y="34"/>
                      <a:pt x="8" y="34"/>
                    </a:cubicBezTo>
                    <a:cubicBezTo>
                      <a:pt x="8" y="23"/>
                      <a:pt x="7" y="12"/>
                      <a:pt x="7" y="1"/>
                    </a:cubicBez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23" name="Freeform 3112"/>
              <p:cNvSpPr/>
              <p:nvPr/>
            </p:nvSpPr>
            <p:spPr bwMode="auto">
              <a:xfrm>
                <a:off x="4404518" y="1206500"/>
                <a:ext cx="55562" cy="147638"/>
              </a:xfrm>
              <a:custGeom>
                <a:avLst/>
                <a:gdLst>
                  <a:gd name="T0" fmla="*/ 7937 w 7"/>
                  <a:gd name="T1" fmla="*/ 0 h 19"/>
                  <a:gd name="T2" fmla="*/ 7937 w 7"/>
                  <a:gd name="T3" fmla="*/ 0 h 19"/>
                  <a:gd name="T4" fmla="*/ 39687 w 7"/>
                  <a:gd name="T5" fmla="*/ 0 h 19"/>
                  <a:gd name="T6" fmla="*/ 47625 w 7"/>
                  <a:gd name="T7" fmla="*/ 0 h 19"/>
                  <a:gd name="T8" fmla="*/ 55562 w 7"/>
                  <a:gd name="T9" fmla="*/ 132097 h 19"/>
                  <a:gd name="T10" fmla="*/ 0 w 7"/>
                  <a:gd name="T11" fmla="*/ 147638 h 19"/>
                  <a:gd name="T12" fmla="*/ 7937 w 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 h="19">
                    <a:moveTo>
                      <a:pt x="1" y="0"/>
                    </a:moveTo>
                    <a:cubicBezTo>
                      <a:pt x="1" y="0"/>
                      <a:pt x="1" y="0"/>
                      <a:pt x="1" y="0"/>
                    </a:cubicBezTo>
                    <a:cubicBezTo>
                      <a:pt x="5" y="0"/>
                      <a:pt x="5" y="0"/>
                      <a:pt x="5" y="0"/>
                    </a:cubicBezTo>
                    <a:cubicBezTo>
                      <a:pt x="6" y="0"/>
                      <a:pt x="6" y="0"/>
                      <a:pt x="6" y="0"/>
                    </a:cubicBezTo>
                    <a:cubicBezTo>
                      <a:pt x="6" y="6"/>
                      <a:pt x="6" y="12"/>
                      <a:pt x="7" y="17"/>
                    </a:cubicBezTo>
                    <a:cubicBezTo>
                      <a:pt x="0" y="19"/>
                      <a:pt x="0" y="19"/>
                      <a:pt x="0" y="19"/>
                    </a:cubicBezTo>
                    <a:cubicBezTo>
                      <a:pt x="0" y="13"/>
                      <a:pt x="1" y="6"/>
                      <a:pt x="1" y="0"/>
                    </a:cubicBezTo>
                    <a:close/>
                  </a:path>
                </a:pathLst>
              </a:custGeom>
              <a:solidFill>
                <a:srgbClr val="3D566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24" name="Freeform 3113"/>
              <p:cNvSpPr/>
              <p:nvPr/>
            </p:nvSpPr>
            <p:spPr bwMode="auto">
              <a:xfrm>
                <a:off x="4296568" y="1439862"/>
                <a:ext cx="357187" cy="22225"/>
              </a:xfrm>
              <a:custGeom>
                <a:avLst/>
                <a:gdLst>
                  <a:gd name="T0" fmla="*/ 0 w 46"/>
                  <a:gd name="T1" fmla="*/ 22225 h 3"/>
                  <a:gd name="T2" fmla="*/ 0 w 46"/>
                  <a:gd name="T3" fmla="*/ 7408 h 3"/>
                  <a:gd name="T4" fmla="*/ 0 w 46"/>
                  <a:gd name="T5" fmla="*/ 0 h 3"/>
                  <a:gd name="T6" fmla="*/ 357187 w 46"/>
                  <a:gd name="T7" fmla="*/ 0 h 3"/>
                  <a:gd name="T8" fmla="*/ 357187 w 46"/>
                  <a:gd name="T9" fmla="*/ 7408 h 3"/>
                  <a:gd name="T10" fmla="*/ 357187 w 46"/>
                  <a:gd name="T11" fmla="*/ 22225 h 3"/>
                  <a:gd name="T12" fmla="*/ 357187 w 46"/>
                  <a:gd name="T13" fmla="*/ 22225 h 3"/>
                  <a:gd name="T14" fmla="*/ 0 w 46"/>
                  <a:gd name="T15" fmla="*/ 22225 h 3"/>
                  <a:gd name="T16" fmla="*/ 0 w 46"/>
                  <a:gd name="T17" fmla="*/ 2222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 h="3">
                    <a:moveTo>
                      <a:pt x="0" y="3"/>
                    </a:moveTo>
                    <a:cubicBezTo>
                      <a:pt x="0" y="1"/>
                      <a:pt x="0" y="1"/>
                      <a:pt x="0" y="1"/>
                    </a:cubicBezTo>
                    <a:cubicBezTo>
                      <a:pt x="0" y="1"/>
                      <a:pt x="0" y="0"/>
                      <a:pt x="0" y="0"/>
                    </a:cubicBezTo>
                    <a:cubicBezTo>
                      <a:pt x="46" y="0"/>
                      <a:pt x="46" y="0"/>
                      <a:pt x="46" y="0"/>
                    </a:cubicBezTo>
                    <a:cubicBezTo>
                      <a:pt x="46" y="0"/>
                      <a:pt x="46" y="1"/>
                      <a:pt x="46" y="1"/>
                    </a:cubicBezTo>
                    <a:cubicBezTo>
                      <a:pt x="46" y="3"/>
                      <a:pt x="46" y="3"/>
                      <a:pt x="46" y="3"/>
                    </a:cubicBezTo>
                    <a:cubicBezTo>
                      <a:pt x="46" y="3"/>
                      <a:pt x="46" y="3"/>
                      <a:pt x="46" y="3"/>
                    </a:cubicBezTo>
                    <a:cubicBezTo>
                      <a:pt x="0" y="3"/>
                      <a:pt x="0" y="3"/>
                      <a:pt x="0" y="3"/>
                    </a:cubicBezTo>
                    <a:cubicBezTo>
                      <a:pt x="0" y="3"/>
                      <a:pt x="0" y="3"/>
                      <a:pt x="0" y="3"/>
                    </a:cubicBez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25" name="Freeform 3114"/>
              <p:cNvSpPr/>
              <p:nvPr/>
            </p:nvSpPr>
            <p:spPr bwMode="auto">
              <a:xfrm>
                <a:off x="4374356" y="1338262"/>
                <a:ext cx="271462" cy="101600"/>
              </a:xfrm>
              <a:custGeom>
                <a:avLst/>
                <a:gdLst>
                  <a:gd name="T0" fmla="*/ 0 w 35"/>
                  <a:gd name="T1" fmla="*/ 101600 h 13"/>
                  <a:gd name="T2" fmla="*/ 0 w 35"/>
                  <a:gd name="T3" fmla="*/ 23446 h 13"/>
                  <a:gd name="T4" fmla="*/ 7756 w 35"/>
                  <a:gd name="T5" fmla="*/ 15631 h 13"/>
                  <a:gd name="T6" fmla="*/ 93073 w 35"/>
                  <a:gd name="T7" fmla="*/ 0 h 13"/>
                  <a:gd name="T8" fmla="*/ 93073 w 35"/>
                  <a:gd name="T9" fmla="*/ 15631 h 13"/>
                  <a:gd name="T10" fmla="*/ 178389 w 35"/>
                  <a:gd name="T11" fmla="*/ 0 h 13"/>
                  <a:gd name="T12" fmla="*/ 178389 w 35"/>
                  <a:gd name="T13" fmla="*/ 15631 h 13"/>
                  <a:gd name="T14" fmla="*/ 263706 w 35"/>
                  <a:gd name="T15" fmla="*/ 0 h 13"/>
                  <a:gd name="T16" fmla="*/ 271462 w 35"/>
                  <a:gd name="T17" fmla="*/ 0 h 13"/>
                  <a:gd name="T18" fmla="*/ 271462 w 35"/>
                  <a:gd name="T19" fmla="*/ 101600 h 13"/>
                  <a:gd name="T20" fmla="*/ 0 w 35"/>
                  <a:gd name="T21" fmla="*/ 10160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13">
                    <a:moveTo>
                      <a:pt x="0" y="13"/>
                    </a:moveTo>
                    <a:cubicBezTo>
                      <a:pt x="0" y="10"/>
                      <a:pt x="0" y="6"/>
                      <a:pt x="0" y="3"/>
                    </a:cubicBezTo>
                    <a:cubicBezTo>
                      <a:pt x="0" y="2"/>
                      <a:pt x="1" y="2"/>
                      <a:pt x="1" y="2"/>
                    </a:cubicBezTo>
                    <a:cubicBezTo>
                      <a:pt x="12" y="0"/>
                      <a:pt x="12" y="0"/>
                      <a:pt x="12" y="0"/>
                    </a:cubicBezTo>
                    <a:cubicBezTo>
                      <a:pt x="12" y="2"/>
                      <a:pt x="12" y="2"/>
                      <a:pt x="12" y="2"/>
                    </a:cubicBezTo>
                    <a:cubicBezTo>
                      <a:pt x="23" y="0"/>
                      <a:pt x="23" y="0"/>
                      <a:pt x="23" y="0"/>
                    </a:cubicBezTo>
                    <a:cubicBezTo>
                      <a:pt x="23" y="2"/>
                      <a:pt x="23" y="2"/>
                      <a:pt x="23" y="2"/>
                    </a:cubicBezTo>
                    <a:cubicBezTo>
                      <a:pt x="34" y="0"/>
                      <a:pt x="34" y="0"/>
                      <a:pt x="34" y="0"/>
                    </a:cubicBezTo>
                    <a:cubicBezTo>
                      <a:pt x="34" y="0"/>
                      <a:pt x="35" y="0"/>
                      <a:pt x="35" y="0"/>
                    </a:cubicBezTo>
                    <a:cubicBezTo>
                      <a:pt x="35" y="4"/>
                      <a:pt x="35" y="10"/>
                      <a:pt x="35" y="13"/>
                    </a:cubicBezTo>
                    <a:cubicBezTo>
                      <a:pt x="23" y="13"/>
                      <a:pt x="12" y="13"/>
                      <a:pt x="0" y="13"/>
                    </a:cubicBezTo>
                    <a:close/>
                  </a:path>
                </a:pathLst>
              </a:custGeom>
              <a:solidFill>
                <a:srgbClr val="ECF0F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26" name="Rectangle 3115"/>
              <p:cNvSpPr>
                <a:spLocks noChangeArrowheads="1"/>
              </p:cNvSpPr>
              <p:nvPr/>
            </p:nvSpPr>
            <p:spPr bwMode="auto">
              <a:xfrm>
                <a:off x="4482306" y="1384300"/>
                <a:ext cx="55562" cy="23813"/>
              </a:xfrm>
              <a:prstGeom prst="rect">
                <a:avLst/>
              </a:prstGeom>
              <a:solidFill>
                <a:srgbClr val="3D56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27" name="Rectangle 3116"/>
              <p:cNvSpPr>
                <a:spLocks noChangeArrowheads="1"/>
              </p:cNvSpPr>
              <p:nvPr/>
            </p:nvSpPr>
            <p:spPr bwMode="auto">
              <a:xfrm>
                <a:off x="4396581" y="1384300"/>
                <a:ext cx="55562" cy="23813"/>
              </a:xfrm>
              <a:prstGeom prst="rect">
                <a:avLst/>
              </a:prstGeom>
              <a:solidFill>
                <a:srgbClr val="3D56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28" name="Rectangle 3117"/>
              <p:cNvSpPr>
                <a:spLocks noChangeArrowheads="1"/>
              </p:cNvSpPr>
              <p:nvPr/>
            </p:nvSpPr>
            <p:spPr bwMode="auto">
              <a:xfrm>
                <a:off x="4568031" y="1384300"/>
                <a:ext cx="53975" cy="23813"/>
              </a:xfrm>
              <a:prstGeom prst="rect">
                <a:avLst/>
              </a:prstGeom>
              <a:solidFill>
                <a:srgbClr val="3D56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grpSp>
          <p:nvGrpSpPr>
            <p:cNvPr id="229" name="组合 3"/>
            <p:cNvGrpSpPr/>
            <p:nvPr/>
          </p:nvGrpSpPr>
          <p:grpSpPr bwMode="auto">
            <a:xfrm>
              <a:off x="2591027" y="2604965"/>
              <a:ext cx="332185" cy="336947"/>
              <a:chOff x="6690518" y="3530600"/>
              <a:chExt cx="442913" cy="449263"/>
            </a:xfrm>
          </p:grpSpPr>
          <p:sp>
            <p:nvSpPr>
              <p:cNvPr id="230" name="Freeform 187"/>
              <p:cNvSpPr/>
              <p:nvPr/>
            </p:nvSpPr>
            <p:spPr bwMode="auto">
              <a:xfrm>
                <a:off x="6892131" y="3530600"/>
                <a:ext cx="31750" cy="0"/>
              </a:xfrm>
              <a:custGeom>
                <a:avLst/>
                <a:gdLst>
                  <a:gd name="T0" fmla="*/ 31750 w 4"/>
                  <a:gd name="T1" fmla="*/ 0 w 4"/>
                  <a:gd name="T2" fmla="*/ 15875 w 4"/>
                  <a:gd name="T3" fmla="*/ 31750 w 4"/>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4">
                    <a:moveTo>
                      <a:pt x="4" y="0"/>
                    </a:moveTo>
                    <a:cubicBezTo>
                      <a:pt x="0" y="0"/>
                      <a:pt x="0" y="0"/>
                      <a:pt x="0" y="0"/>
                    </a:cubicBezTo>
                    <a:cubicBezTo>
                      <a:pt x="1" y="0"/>
                      <a:pt x="1" y="0"/>
                      <a:pt x="2" y="0"/>
                    </a:cubicBezTo>
                    <a:cubicBezTo>
                      <a:pt x="3" y="0"/>
                      <a:pt x="4" y="0"/>
                      <a:pt x="4" y="0"/>
                    </a:cubicBezTo>
                    <a:close/>
                  </a:path>
                </a:pathLst>
              </a:custGeom>
              <a:solidFill>
                <a:srgbClr val="40A5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31" name="Rectangle 2356"/>
              <p:cNvSpPr>
                <a:spLocks noChangeArrowheads="1"/>
              </p:cNvSpPr>
              <p:nvPr/>
            </p:nvSpPr>
            <p:spPr bwMode="auto">
              <a:xfrm>
                <a:off x="6728618" y="3871913"/>
                <a:ext cx="381000" cy="69850"/>
              </a:xfrm>
              <a:prstGeom prst="rect">
                <a:avLst/>
              </a:prstGeom>
              <a:solidFill>
                <a:srgbClr val="3D56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32" name="Freeform 2357"/>
              <p:cNvSpPr/>
              <p:nvPr/>
            </p:nvSpPr>
            <p:spPr bwMode="auto">
              <a:xfrm>
                <a:off x="6714331" y="3740150"/>
                <a:ext cx="411163" cy="201613"/>
              </a:xfrm>
              <a:custGeom>
                <a:avLst/>
                <a:gdLst>
                  <a:gd name="T0" fmla="*/ 403405 w 53"/>
                  <a:gd name="T1" fmla="*/ 155087 h 26"/>
                  <a:gd name="T2" fmla="*/ 364616 w 53"/>
                  <a:gd name="T3" fmla="*/ 155087 h 26"/>
                  <a:gd name="T4" fmla="*/ 333585 w 53"/>
                  <a:gd name="T5" fmla="*/ 139578 h 26"/>
                  <a:gd name="T6" fmla="*/ 294796 w 53"/>
                  <a:gd name="T7" fmla="*/ 155087 h 26"/>
                  <a:gd name="T8" fmla="*/ 271523 w 53"/>
                  <a:gd name="T9" fmla="*/ 193859 h 26"/>
                  <a:gd name="T10" fmla="*/ 271523 w 53"/>
                  <a:gd name="T11" fmla="*/ 201613 h 26"/>
                  <a:gd name="T12" fmla="*/ 139640 w 53"/>
                  <a:gd name="T13" fmla="*/ 201613 h 26"/>
                  <a:gd name="T14" fmla="*/ 139640 w 53"/>
                  <a:gd name="T15" fmla="*/ 193859 h 26"/>
                  <a:gd name="T16" fmla="*/ 116367 w 53"/>
                  <a:gd name="T17" fmla="*/ 155087 h 26"/>
                  <a:gd name="T18" fmla="*/ 77578 w 53"/>
                  <a:gd name="T19" fmla="*/ 139578 h 26"/>
                  <a:gd name="T20" fmla="*/ 38789 w 53"/>
                  <a:gd name="T21" fmla="*/ 155087 h 26"/>
                  <a:gd name="T22" fmla="*/ 0 w 53"/>
                  <a:gd name="T23" fmla="*/ 155087 h 26"/>
                  <a:gd name="T24" fmla="*/ 0 w 53"/>
                  <a:gd name="T25" fmla="*/ 131824 h 26"/>
                  <a:gd name="T26" fmla="*/ 263765 w 53"/>
                  <a:gd name="T27" fmla="*/ 131824 h 26"/>
                  <a:gd name="T28" fmla="*/ 263765 w 53"/>
                  <a:gd name="T29" fmla="*/ 15509 h 26"/>
                  <a:gd name="T30" fmla="*/ 279281 w 53"/>
                  <a:gd name="T31" fmla="*/ 0 h 26"/>
                  <a:gd name="T32" fmla="*/ 294796 w 53"/>
                  <a:gd name="T33" fmla="*/ 0 h 26"/>
                  <a:gd name="T34" fmla="*/ 341343 w 53"/>
                  <a:gd name="T35" fmla="*/ 0 h 26"/>
                  <a:gd name="T36" fmla="*/ 380132 w 53"/>
                  <a:gd name="T37" fmla="*/ 31017 h 26"/>
                  <a:gd name="T38" fmla="*/ 403405 w 53"/>
                  <a:gd name="T39" fmla="*/ 15508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3" h="26">
                    <a:moveTo>
                      <a:pt x="52" y="20"/>
                    </a:moveTo>
                    <a:cubicBezTo>
                      <a:pt x="47" y="20"/>
                      <a:pt x="47" y="20"/>
                      <a:pt x="47" y="20"/>
                    </a:cubicBezTo>
                    <a:cubicBezTo>
                      <a:pt x="46" y="19"/>
                      <a:pt x="44" y="18"/>
                      <a:pt x="43" y="18"/>
                    </a:cubicBezTo>
                    <a:cubicBezTo>
                      <a:pt x="41" y="18"/>
                      <a:pt x="39" y="19"/>
                      <a:pt x="38" y="20"/>
                    </a:cubicBezTo>
                    <a:cubicBezTo>
                      <a:pt x="36" y="21"/>
                      <a:pt x="35" y="23"/>
                      <a:pt x="35" y="25"/>
                    </a:cubicBezTo>
                    <a:cubicBezTo>
                      <a:pt x="35" y="25"/>
                      <a:pt x="35" y="25"/>
                      <a:pt x="35" y="26"/>
                    </a:cubicBezTo>
                    <a:cubicBezTo>
                      <a:pt x="18" y="26"/>
                      <a:pt x="18" y="26"/>
                      <a:pt x="18" y="26"/>
                    </a:cubicBezTo>
                    <a:cubicBezTo>
                      <a:pt x="18" y="25"/>
                      <a:pt x="18" y="25"/>
                      <a:pt x="18" y="25"/>
                    </a:cubicBezTo>
                    <a:cubicBezTo>
                      <a:pt x="18" y="23"/>
                      <a:pt x="17" y="21"/>
                      <a:pt x="15" y="20"/>
                    </a:cubicBezTo>
                    <a:cubicBezTo>
                      <a:pt x="14" y="19"/>
                      <a:pt x="12" y="18"/>
                      <a:pt x="10" y="18"/>
                    </a:cubicBezTo>
                    <a:cubicBezTo>
                      <a:pt x="8" y="18"/>
                      <a:pt x="7" y="19"/>
                      <a:pt x="5" y="20"/>
                    </a:cubicBezTo>
                    <a:cubicBezTo>
                      <a:pt x="0" y="20"/>
                      <a:pt x="0" y="20"/>
                      <a:pt x="0" y="20"/>
                    </a:cubicBezTo>
                    <a:cubicBezTo>
                      <a:pt x="0" y="17"/>
                      <a:pt x="0" y="17"/>
                      <a:pt x="0" y="17"/>
                    </a:cubicBezTo>
                    <a:cubicBezTo>
                      <a:pt x="34" y="17"/>
                      <a:pt x="34" y="17"/>
                      <a:pt x="34" y="17"/>
                    </a:cubicBezTo>
                    <a:cubicBezTo>
                      <a:pt x="34" y="2"/>
                      <a:pt x="34" y="2"/>
                      <a:pt x="34" y="2"/>
                    </a:cubicBezTo>
                    <a:cubicBezTo>
                      <a:pt x="34" y="1"/>
                      <a:pt x="35" y="0"/>
                      <a:pt x="36" y="0"/>
                    </a:cubicBezTo>
                    <a:cubicBezTo>
                      <a:pt x="38" y="0"/>
                      <a:pt x="38" y="0"/>
                      <a:pt x="38" y="0"/>
                    </a:cubicBezTo>
                    <a:cubicBezTo>
                      <a:pt x="40" y="0"/>
                      <a:pt x="42" y="0"/>
                      <a:pt x="44" y="0"/>
                    </a:cubicBezTo>
                    <a:cubicBezTo>
                      <a:pt x="46" y="1"/>
                      <a:pt x="48" y="2"/>
                      <a:pt x="49" y="4"/>
                    </a:cubicBezTo>
                    <a:cubicBezTo>
                      <a:pt x="50" y="7"/>
                      <a:pt x="53" y="16"/>
                      <a:pt x="52" y="20"/>
                    </a:cubicBezTo>
                    <a:close/>
                  </a:path>
                </a:pathLst>
              </a:custGeom>
              <a:solidFill>
                <a:srgbClr val="ECF0F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33" name="Freeform 2358"/>
              <p:cNvSpPr/>
              <p:nvPr/>
            </p:nvSpPr>
            <p:spPr bwMode="auto">
              <a:xfrm>
                <a:off x="6706393" y="3871913"/>
                <a:ext cx="287338" cy="69850"/>
              </a:xfrm>
              <a:custGeom>
                <a:avLst/>
                <a:gdLst>
                  <a:gd name="T0" fmla="*/ 147552 w 37"/>
                  <a:gd name="T1" fmla="*/ 69850 h 9"/>
                  <a:gd name="T2" fmla="*/ 147552 w 37"/>
                  <a:gd name="T3" fmla="*/ 69850 h 9"/>
                  <a:gd name="T4" fmla="*/ 147552 w 37"/>
                  <a:gd name="T5" fmla="*/ 69850 h 9"/>
                  <a:gd name="T6" fmla="*/ 147552 w 37"/>
                  <a:gd name="T7" fmla="*/ 69850 h 9"/>
                  <a:gd name="T8" fmla="*/ 147552 w 37"/>
                  <a:gd name="T9" fmla="*/ 69850 h 9"/>
                  <a:gd name="T10" fmla="*/ 147552 w 37"/>
                  <a:gd name="T11" fmla="*/ 69850 h 9"/>
                  <a:gd name="T12" fmla="*/ 147552 w 37"/>
                  <a:gd name="T13" fmla="*/ 69850 h 9"/>
                  <a:gd name="T14" fmla="*/ 147552 w 37"/>
                  <a:gd name="T15" fmla="*/ 69850 h 9"/>
                  <a:gd name="T16" fmla="*/ 147552 w 37"/>
                  <a:gd name="T17" fmla="*/ 62089 h 9"/>
                  <a:gd name="T18" fmla="*/ 147552 w 37"/>
                  <a:gd name="T19" fmla="*/ 62089 h 9"/>
                  <a:gd name="T20" fmla="*/ 147552 w 37"/>
                  <a:gd name="T21" fmla="*/ 62089 h 9"/>
                  <a:gd name="T22" fmla="*/ 147552 w 37"/>
                  <a:gd name="T23" fmla="*/ 62089 h 9"/>
                  <a:gd name="T24" fmla="*/ 147552 w 37"/>
                  <a:gd name="T25" fmla="*/ 62089 h 9"/>
                  <a:gd name="T26" fmla="*/ 147552 w 37"/>
                  <a:gd name="T27" fmla="*/ 62089 h 9"/>
                  <a:gd name="T28" fmla="*/ 147552 w 37"/>
                  <a:gd name="T29" fmla="*/ 62089 h 9"/>
                  <a:gd name="T30" fmla="*/ 147552 w 37"/>
                  <a:gd name="T31" fmla="*/ 62089 h 9"/>
                  <a:gd name="T32" fmla="*/ 147552 w 37"/>
                  <a:gd name="T33" fmla="*/ 62089 h 9"/>
                  <a:gd name="T34" fmla="*/ 147552 w 37"/>
                  <a:gd name="T35" fmla="*/ 62089 h 9"/>
                  <a:gd name="T36" fmla="*/ 147552 w 37"/>
                  <a:gd name="T37" fmla="*/ 62089 h 9"/>
                  <a:gd name="T38" fmla="*/ 147552 w 37"/>
                  <a:gd name="T39" fmla="*/ 62089 h 9"/>
                  <a:gd name="T40" fmla="*/ 147552 w 37"/>
                  <a:gd name="T41" fmla="*/ 62089 h 9"/>
                  <a:gd name="T42" fmla="*/ 147552 w 37"/>
                  <a:gd name="T43" fmla="*/ 62089 h 9"/>
                  <a:gd name="T44" fmla="*/ 147552 w 37"/>
                  <a:gd name="T45" fmla="*/ 62089 h 9"/>
                  <a:gd name="T46" fmla="*/ 147552 w 37"/>
                  <a:gd name="T47" fmla="*/ 62089 h 9"/>
                  <a:gd name="T48" fmla="*/ 147552 w 37"/>
                  <a:gd name="T49" fmla="*/ 62089 h 9"/>
                  <a:gd name="T50" fmla="*/ 147552 w 37"/>
                  <a:gd name="T51" fmla="*/ 62089 h 9"/>
                  <a:gd name="T52" fmla="*/ 147552 w 37"/>
                  <a:gd name="T53" fmla="*/ 62089 h 9"/>
                  <a:gd name="T54" fmla="*/ 147552 w 37"/>
                  <a:gd name="T55" fmla="*/ 62089 h 9"/>
                  <a:gd name="T56" fmla="*/ 147552 w 37"/>
                  <a:gd name="T57" fmla="*/ 62089 h 9"/>
                  <a:gd name="T58" fmla="*/ 147552 w 37"/>
                  <a:gd name="T59" fmla="*/ 62089 h 9"/>
                  <a:gd name="T60" fmla="*/ 147552 w 37"/>
                  <a:gd name="T61" fmla="*/ 62089 h 9"/>
                  <a:gd name="T62" fmla="*/ 147552 w 37"/>
                  <a:gd name="T63" fmla="*/ 62089 h 9"/>
                  <a:gd name="T64" fmla="*/ 147552 w 37"/>
                  <a:gd name="T65" fmla="*/ 62089 h 9"/>
                  <a:gd name="T66" fmla="*/ 147552 w 37"/>
                  <a:gd name="T67" fmla="*/ 62089 h 9"/>
                  <a:gd name="T68" fmla="*/ 147552 w 37"/>
                  <a:gd name="T69" fmla="*/ 54328 h 9"/>
                  <a:gd name="T70" fmla="*/ 147552 w 37"/>
                  <a:gd name="T71" fmla="*/ 54328 h 9"/>
                  <a:gd name="T72" fmla="*/ 147552 w 37"/>
                  <a:gd name="T73" fmla="*/ 54328 h 9"/>
                  <a:gd name="T74" fmla="*/ 139786 w 37"/>
                  <a:gd name="T75" fmla="*/ 54328 h 9"/>
                  <a:gd name="T76" fmla="*/ 139786 w 37"/>
                  <a:gd name="T77" fmla="*/ 54328 h 9"/>
                  <a:gd name="T78" fmla="*/ 139786 w 37"/>
                  <a:gd name="T79" fmla="*/ 54328 h 9"/>
                  <a:gd name="T80" fmla="*/ 139786 w 37"/>
                  <a:gd name="T81" fmla="*/ 54328 h 9"/>
                  <a:gd name="T82" fmla="*/ 139786 w 37"/>
                  <a:gd name="T83" fmla="*/ 54328 h 9"/>
                  <a:gd name="T84" fmla="*/ 139786 w 37"/>
                  <a:gd name="T85" fmla="*/ 54328 h 9"/>
                  <a:gd name="T86" fmla="*/ 139786 w 37"/>
                  <a:gd name="T87" fmla="*/ 54328 h 9"/>
                  <a:gd name="T88" fmla="*/ 139786 w 37"/>
                  <a:gd name="T89" fmla="*/ 54328 h 9"/>
                  <a:gd name="T90" fmla="*/ 139786 w 37"/>
                  <a:gd name="T91" fmla="*/ 54328 h 9"/>
                  <a:gd name="T92" fmla="*/ 139786 w 37"/>
                  <a:gd name="T93" fmla="*/ 54328 h 9"/>
                  <a:gd name="T94" fmla="*/ 139786 w 37"/>
                  <a:gd name="T95" fmla="*/ 54328 h 9"/>
                  <a:gd name="T96" fmla="*/ 139786 w 37"/>
                  <a:gd name="T97" fmla="*/ 46567 h 9"/>
                  <a:gd name="T98" fmla="*/ 139786 w 37"/>
                  <a:gd name="T99" fmla="*/ 46567 h 9"/>
                  <a:gd name="T100" fmla="*/ 139786 w 37"/>
                  <a:gd name="T101" fmla="*/ 46567 h 9"/>
                  <a:gd name="T102" fmla="*/ 124254 w 37"/>
                  <a:gd name="T103" fmla="*/ 23283 h 9"/>
                  <a:gd name="T104" fmla="*/ 31064 w 37"/>
                  <a:gd name="T105" fmla="*/ 62089 h 9"/>
                  <a:gd name="T106" fmla="*/ 31064 w 37"/>
                  <a:gd name="T107" fmla="*/ 69850 h 9"/>
                  <a:gd name="T108" fmla="*/ 23298 w 37"/>
                  <a:gd name="T109" fmla="*/ 69850 h 9"/>
                  <a:gd name="T110" fmla="*/ 7766 w 37"/>
                  <a:gd name="T111" fmla="*/ 0 h 9"/>
                  <a:gd name="T112" fmla="*/ 287338 w 37"/>
                  <a:gd name="T113" fmla="*/ 46567 h 9"/>
                  <a:gd name="T114" fmla="*/ 271806 w 37"/>
                  <a:gd name="T115" fmla="*/ 69850 h 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7" h="9">
                    <a:moveTo>
                      <a:pt x="35" y="9"/>
                    </a:move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9"/>
                      <a:pt x="19" y="9"/>
                      <a:pt x="19" y="9"/>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6"/>
                      <a:pt x="18" y="6"/>
                      <a:pt x="18" y="6"/>
                    </a:cubicBezTo>
                    <a:cubicBezTo>
                      <a:pt x="18" y="6"/>
                      <a:pt x="18" y="6"/>
                      <a:pt x="18" y="6"/>
                    </a:cubicBezTo>
                    <a:cubicBezTo>
                      <a:pt x="18" y="6"/>
                      <a:pt x="18" y="6"/>
                      <a:pt x="18" y="6"/>
                    </a:cubicBezTo>
                    <a:cubicBezTo>
                      <a:pt x="18" y="6"/>
                      <a:pt x="18" y="6"/>
                      <a:pt x="18" y="6"/>
                    </a:cubicBezTo>
                    <a:cubicBezTo>
                      <a:pt x="18" y="6"/>
                      <a:pt x="18" y="6"/>
                      <a:pt x="18" y="6"/>
                    </a:cubicBezTo>
                    <a:cubicBezTo>
                      <a:pt x="18" y="6"/>
                      <a:pt x="18" y="6"/>
                      <a:pt x="18" y="6"/>
                    </a:cubicBezTo>
                    <a:cubicBezTo>
                      <a:pt x="18" y="6"/>
                      <a:pt x="18" y="6"/>
                      <a:pt x="18" y="6"/>
                    </a:cubicBezTo>
                    <a:cubicBezTo>
                      <a:pt x="18" y="6"/>
                      <a:pt x="18" y="6"/>
                      <a:pt x="18" y="6"/>
                    </a:cubicBezTo>
                    <a:cubicBezTo>
                      <a:pt x="18" y="6"/>
                      <a:pt x="18" y="6"/>
                      <a:pt x="18" y="6"/>
                    </a:cubicBezTo>
                    <a:cubicBezTo>
                      <a:pt x="18" y="5"/>
                      <a:pt x="17" y="4"/>
                      <a:pt x="16" y="3"/>
                    </a:cubicBezTo>
                    <a:cubicBezTo>
                      <a:pt x="15" y="2"/>
                      <a:pt x="13" y="1"/>
                      <a:pt x="11" y="1"/>
                    </a:cubicBezTo>
                    <a:cubicBezTo>
                      <a:pt x="9" y="1"/>
                      <a:pt x="8" y="2"/>
                      <a:pt x="6" y="3"/>
                    </a:cubicBezTo>
                    <a:cubicBezTo>
                      <a:pt x="5" y="4"/>
                      <a:pt x="4" y="6"/>
                      <a:pt x="4" y="8"/>
                    </a:cubicBezTo>
                    <a:cubicBezTo>
                      <a:pt x="4" y="8"/>
                      <a:pt x="4" y="8"/>
                      <a:pt x="4" y="9"/>
                    </a:cubicBezTo>
                    <a:cubicBezTo>
                      <a:pt x="4" y="9"/>
                      <a:pt x="4" y="9"/>
                      <a:pt x="4" y="9"/>
                    </a:cubicBezTo>
                    <a:cubicBezTo>
                      <a:pt x="4" y="9"/>
                      <a:pt x="4" y="9"/>
                      <a:pt x="4" y="9"/>
                    </a:cubicBezTo>
                    <a:cubicBezTo>
                      <a:pt x="4" y="9"/>
                      <a:pt x="4" y="9"/>
                      <a:pt x="3" y="9"/>
                    </a:cubicBezTo>
                    <a:cubicBezTo>
                      <a:pt x="3" y="9"/>
                      <a:pt x="3" y="9"/>
                      <a:pt x="3" y="9"/>
                    </a:cubicBezTo>
                    <a:cubicBezTo>
                      <a:pt x="3" y="9"/>
                      <a:pt x="3" y="9"/>
                      <a:pt x="3" y="9"/>
                    </a:cubicBezTo>
                    <a:cubicBezTo>
                      <a:pt x="0" y="9"/>
                      <a:pt x="0" y="3"/>
                      <a:pt x="1" y="3"/>
                    </a:cubicBezTo>
                    <a:cubicBezTo>
                      <a:pt x="1" y="3"/>
                      <a:pt x="1" y="3"/>
                      <a:pt x="1" y="3"/>
                    </a:cubicBezTo>
                    <a:cubicBezTo>
                      <a:pt x="1" y="0"/>
                      <a:pt x="1" y="0"/>
                      <a:pt x="1" y="0"/>
                    </a:cubicBezTo>
                    <a:cubicBezTo>
                      <a:pt x="35" y="0"/>
                      <a:pt x="35" y="0"/>
                      <a:pt x="35" y="0"/>
                    </a:cubicBezTo>
                    <a:cubicBezTo>
                      <a:pt x="35" y="6"/>
                      <a:pt x="35" y="6"/>
                      <a:pt x="35" y="6"/>
                    </a:cubicBezTo>
                    <a:cubicBezTo>
                      <a:pt x="37" y="6"/>
                      <a:pt x="37" y="6"/>
                      <a:pt x="37" y="6"/>
                    </a:cubicBezTo>
                    <a:cubicBezTo>
                      <a:pt x="36" y="7"/>
                      <a:pt x="36" y="7"/>
                      <a:pt x="36" y="8"/>
                    </a:cubicBezTo>
                    <a:cubicBezTo>
                      <a:pt x="36" y="8"/>
                      <a:pt x="36" y="8"/>
                      <a:pt x="36" y="9"/>
                    </a:cubicBezTo>
                    <a:lnTo>
                      <a:pt x="35" y="9"/>
                    </a:ln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34" name="Oval 2359"/>
              <p:cNvSpPr>
                <a:spLocks noChangeArrowheads="1"/>
              </p:cNvSpPr>
              <p:nvPr/>
            </p:nvSpPr>
            <p:spPr bwMode="auto">
              <a:xfrm>
                <a:off x="7001668" y="3887788"/>
                <a:ext cx="85725" cy="92075"/>
              </a:xfrm>
              <a:prstGeom prst="ellipse">
                <a:avLst/>
              </a:pr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35" name="Oval 2360"/>
              <p:cNvSpPr>
                <a:spLocks noChangeArrowheads="1"/>
              </p:cNvSpPr>
              <p:nvPr/>
            </p:nvSpPr>
            <p:spPr bwMode="auto">
              <a:xfrm>
                <a:off x="6744493" y="3887788"/>
                <a:ext cx="93663" cy="92075"/>
              </a:xfrm>
              <a:prstGeom prst="ellipse">
                <a:avLst/>
              </a:pr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36" name="Freeform 2361"/>
              <p:cNvSpPr/>
              <p:nvPr/>
            </p:nvSpPr>
            <p:spPr bwMode="auto">
              <a:xfrm>
                <a:off x="7001668" y="3762375"/>
                <a:ext cx="85725" cy="69850"/>
              </a:xfrm>
              <a:custGeom>
                <a:avLst/>
                <a:gdLst>
                  <a:gd name="T0" fmla="*/ 77932 w 11"/>
                  <a:gd name="T1" fmla="*/ 69850 h 9"/>
                  <a:gd name="T2" fmla="*/ 7793 w 11"/>
                  <a:gd name="T3" fmla="*/ 69850 h 9"/>
                  <a:gd name="T4" fmla="*/ 0 w 11"/>
                  <a:gd name="T5" fmla="*/ 69850 h 9"/>
                  <a:gd name="T6" fmla="*/ 0 w 11"/>
                  <a:gd name="T7" fmla="*/ 0 h 9"/>
                  <a:gd name="T8" fmla="*/ 7793 w 11"/>
                  <a:gd name="T9" fmla="*/ 0 h 9"/>
                  <a:gd name="T10" fmla="*/ 46759 w 11"/>
                  <a:gd name="T11" fmla="*/ 0 h 9"/>
                  <a:gd name="T12" fmla="*/ 70139 w 11"/>
                  <a:gd name="T13" fmla="*/ 15522 h 9"/>
                  <a:gd name="T14" fmla="*/ 85725 w 11"/>
                  <a:gd name="T15" fmla="*/ 62089 h 9"/>
                  <a:gd name="T16" fmla="*/ 77932 w 11"/>
                  <a:gd name="T17" fmla="*/ 6985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9">
                    <a:moveTo>
                      <a:pt x="10" y="9"/>
                    </a:moveTo>
                    <a:cubicBezTo>
                      <a:pt x="8" y="9"/>
                      <a:pt x="3" y="9"/>
                      <a:pt x="1" y="9"/>
                    </a:cubicBezTo>
                    <a:cubicBezTo>
                      <a:pt x="0" y="9"/>
                      <a:pt x="0" y="9"/>
                      <a:pt x="0" y="9"/>
                    </a:cubicBezTo>
                    <a:cubicBezTo>
                      <a:pt x="0" y="7"/>
                      <a:pt x="0" y="2"/>
                      <a:pt x="0" y="0"/>
                    </a:cubicBezTo>
                    <a:cubicBezTo>
                      <a:pt x="0" y="0"/>
                      <a:pt x="0" y="0"/>
                      <a:pt x="1" y="0"/>
                    </a:cubicBezTo>
                    <a:cubicBezTo>
                      <a:pt x="1" y="0"/>
                      <a:pt x="4" y="0"/>
                      <a:pt x="6" y="0"/>
                    </a:cubicBezTo>
                    <a:cubicBezTo>
                      <a:pt x="8" y="0"/>
                      <a:pt x="9" y="1"/>
                      <a:pt x="9" y="2"/>
                    </a:cubicBezTo>
                    <a:cubicBezTo>
                      <a:pt x="10" y="4"/>
                      <a:pt x="11" y="6"/>
                      <a:pt x="11" y="8"/>
                    </a:cubicBezTo>
                    <a:cubicBezTo>
                      <a:pt x="11" y="9"/>
                      <a:pt x="11" y="9"/>
                      <a:pt x="10" y="9"/>
                    </a:cubicBezTo>
                    <a:close/>
                  </a:path>
                </a:pathLst>
              </a:custGeom>
              <a:solidFill>
                <a:srgbClr val="2980B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37" name="Oval 2362"/>
              <p:cNvSpPr>
                <a:spLocks noChangeArrowheads="1"/>
              </p:cNvSpPr>
              <p:nvPr/>
            </p:nvSpPr>
            <p:spPr bwMode="auto">
              <a:xfrm>
                <a:off x="7023893" y="3910013"/>
                <a:ext cx="39688" cy="47625"/>
              </a:xfrm>
              <a:prstGeom prst="ellipse">
                <a:avLst/>
              </a:prstGeom>
              <a:solidFill>
                <a:srgbClr val="ECF0F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38" name="Oval 2363"/>
              <p:cNvSpPr>
                <a:spLocks noChangeArrowheads="1"/>
              </p:cNvSpPr>
              <p:nvPr/>
            </p:nvSpPr>
            <p:spPr bwMode="auto">
              <a:xfrm>
                <a:off x="6768306" y="3910013"/>
                <a:ext cx="46038" cy="47625"/>
              </a:xfrm>
              <a:prstGeom prst="ellipse">
                <a:avLst/>
              </a:prstGeom>
              <a:solidFill>
                <a:srgbClr val="ECF0F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39" name="Freeform 2364"/>
              <p:cNvSpPr/>
              <p:nvPr/>
            </p:nvSpPr>
            <p:spPr bwMode="auto">
              <a:xfrm>
                <a:off x="7079456" y="3895725"/>
                <a:ext cx="53975" cy="46038"/>
              </a:xfrm>
              <a:custGeom>
                <a:avLst/>
                <a:gdLst>
                  <a:gd name="T0" fmla="*/ 23132 w 7"/>
                  <a:gd name="T1" fmla="*/ 46038 h 6"/>
                  <a:gd name="T2" fmla="*/ 30843 w 7"/>
                  <a:gd name="T3" fmla="*/ 46038 h 6"/>
                  <a:gd name="T4" fmla="*/ 46264 w 7"/>
                  <a:gd name="T5" fmla="*/ 0 h 6"/>
                  <a:gd name="T6" fmla="*/ 0 w 7"/>
                  <a:gd name="T7" fmla="*/ 0 h 6"/>
                  <a:gd name="T8" fmla="*/ 23132 w 7"/>
                  <a:gd name="T9" fmla="*/ 38365 h 6"/>
                  <a:gd name="T10" fmla="*/ 23132 w 7"/>
                  <a:gd name="T11" fmla="*/ 46038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6">
                    <a:moveTo>
                      <a:pt x="3" y="6"/>
                    </a:moveTo>
                    <a:cubicBezTo>
                      <a:pt x="4" y="6"/>
                      <a:pt x="4" y="6"/>
                      <a:pt x="4" y="6"/>
                    </a:cubicBezTo>
                    <a:cubicBezTo>
                      <a:pt x="7" y="6"/>
                      <a:pt x="7" y="0"/>
                      <a:pt x="6" y="0"/>
                    </a:cubicBezTo>
                    <a:cubicBezTo>
                      <a:pt x="0" y="0"/>
                      <a:pt x="0" y="0"/>
                      <a:pt x="0" y="0"/>
                    </a:cubicBezTo>
                    <a:cubicBezTo>
                      <a:pt x="2" y="1"/>
                      <a:pt x="3" y="3"/>
                      <a:pt x="3" y="5"/>
                    </a:cubicBezTo>
                    <a:cubicBezTo>
                      <a:pt x="3" y="5"/>
                      <a:pt x="3" y="6"/>
                      <a:pt x="3" y="6"/>
                    </a:cubicBez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40" name="Freeform 2365"/>
              <p:cNvSpPr/>
              <p:nvPr/>
            </p:nvSpPr>
            <p:spPr bwMode="auto">
              <a:xfrm>
                <a:off x="7087393" y="3825875"/>
                <a:ext cx="6350" cy="22225"/>
              </a:xfrm>
              <a:custGeom>
                <a:avLst/>
                <a:gdLst>
                  <a:gd name="T0" fmla="*/ 0 w 1"/>
                  <a:gd name="T1" fmla="*/ 14817 h 3"/>
                  <a:gd name="T2" fmla="*/ 0 w 1"/>
                  <a:gd name="T3" fmla="*/ 14817 h 3"/>
                  <a:gd name="T4" fmla="*/ 0 w 1"/>
                  <a:gd name="T5" fmla="*/ 14817 h 3"/>
                  <a:gd name="T6" fmla="*/ 0 w 1"/>
                  <a:gd name="T7" fmla="*/ 14817 h 3"/>
                  <a:gd name="T8" fmla="*/ 0 w 1"/>
                  <a:gd name="T9" fmla="*/ 14817 h 3"/>
                  <a:gd name="T10" fmla="*/ 0 w 1"/>
                  <a:gd name="T11" fmla="*/ 14817 h 3"/>
                  <a:gd name="T12" fmla="*/ 0 w 1"/>
                  <a:gd name="T13" fmla="*/ 7408 h 3"/>
                  <a:gd name="T14" fmla="*/ 0 w 1"/>
                  <a:gd name="T15" fmla="*/ 7408 h 3"/>
                  <a:gd name="T16" fmla="*/ 0 w 1"/>
                  <a:gd name="T17" fmla="*/ 7408 h 3"/>
                  <a:gd name="T18" fmla="*/ 0 w 1"/>
                  <a:gd name="T19" fmla="*/ 7408 h 3"/>
                  <a:gd name="T20" fmla="*/ 0 w 1"/>
                  <a:gd name="T21" fmla="*/ 7408 h 3"/>
                  <a:gd name="T22" fmla="*/ 0 w 1"/>
                  <a:gd name="T23" fmla="*/ 7408 h 3"/>
                  <a:gd name="T24" fmla="*/ 0 w 1"/>
                  <a:gd name="T25" fmla="*/ 0 h 3"/>
                  <a:gd name="T26" fmla="*/ 6350 w 1"/>
                  <a:gd name="T27" fmla="*/ 0 h 3"/>
                  <a:gd name="T28" fmla="*/ 6350 w 1"/>
                  <a:gd name="T29" fmla="*/ 0 h 3"/>
                  <a:gd name="T30" fmla="*/ 6350 w 1"/>
                  <a:gd name="T31" fmla="*/ 0 h 3"/>
                  <a:gd name="T32" fmla="*/ 6350 w 1"/>
                  <a:gd name="T33" fmla="*/ 7408 h 3"/>
                  <a:gd name="T34" fmla="*/ 6350 w 1"/>
                  <a:gd name="T35" fmla="*/ 7408 h 3"/>
                  <a:gd name="T36" fmla="*/ 6350 w 1"/>
                  <a:gd name="T37" fmla="*/ 7408 h 3"/>
                  <a:gd name="T38" fmla="*/ 6350 w 1"/>
                  <a:gd name="T39" fmla="*/ 7408 h 3"/>
                  <a:gd name="T40" fmla="*/ 6350 w 1"/>
                  <a:gd name="T41" fmla="*/ 7408 h 3"/>
                  <a:gd name="T42" fmla="*/ 6350 w 1"/>
                  <a:gd name="T43" fmla="*/ 7408 h 3"/>
                  <a:gd name="T44" fmla="*/ 6350 w 1"/>
                  <a:gd name="T45" fmla="*/ 14817 h 3"/>
                  <a:gd name="T46" fmla="*/ 6350 w 1"/>
                  <a:gd name="T47" fmla="*/ 14817 h 3"/>
                  <a:gd name="T48" fmla="*/ 6350 w 1"/>
                  <a:gd name="T49" fmla="*/ 14817 h 3"/>
                  <a:gd name="T50" fmla="*/ 6350 w 1"/>
                  <a:gd name="T51" fmla="*/ 14817 h 3"/>
                  <a:gd name="T52" fmla="*/ 6350 w 1"/>
                  <a:gd name="T53" fmla="*/ 14817 h 3"/>
                  <a:gd name="T54" fmla="*/ 6350 w 1"/>
                  <a:gd name="T55" fmla="*/ 14817 h 3"/>
                  <a:gd name="T56" fmla="*/ 6350 w 1"/>
                  <a:gd name="T57" fmla="*/ 14817 h 3"/>
                  <a:gd name="T58" fmla="*/ 6350 w 1"/>
                  <a:gd name="T59" fmla="*/ 22225 h 3"/>
                  <a:gd name="T60" fmla="*/ 6350 w 1"/>
                  <a:gd name="T61" fmla="*/ 22225 h 3"/>
                  <a:gd name="T62" fmla="*/ 0 w 1"/>
                  <a:gd name="T63" fmla="*/ 14817 h 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 h="3">
                    <a:moveTo>
                      <a:pt x="0" y="2"/>
                    </a:move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3"/>
                      <a:pt x="1" y="3"/>
                      <a:pt x="1" y="3"/>
                    </a:cubicBezTo>
                    <a:cubicBezTo>
                      <a:pt x="1" y="3"/>
                      <a:pt x="1" y="3"/>
                      <a:pt x="1" y="3"/>
                    </a:cubicBezTo>
                    <a:cubicBezTo>
                      <a:pt x="0" y="3"/>
                      <a:pt x="0" y="3"/>
                      <a:pt x="0" y="2"/>
                    </a:cubicBez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sp>
            <p:nvSpPr>
              <p:cNvPr id="241" name="Rectangle 2366"/>
              <p:cNvSpPr>
                <a:spLocks noChangeArrowheads="1"/>
              </p:cNvSpPr>
              <p:nvPr/>
            </p:nvSpPr>
            <p:spPr bwMode="auto">
              <a:xfrm>
                <a:off x="7093743" y="3863975"/>
                <a:ext cx="23813" cy="23813"/>
              </a:xfrm>
              <a:prstGeom prst="rect">
                <a:avLst/>
              </a:prstGeom>
              <a:solidFill>
                <a:srgbClr val="F1C40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42" name="Rectangle 2367"/>
              <p:cNvSpPr>
                <a:spLocks noChangeArrowheads="1"/>
              </p:cNvSpPr>
              <p:nvPr/>
            </p:nvSpPr>
            <p:spPr bwMode="auto">
              <a:xfrm>
                <a:off x="6714331" y="3871913"/>
                <a:ext cx="14288" cy="158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43" name="Freeform 2368"/>
              <p:cNvSpPr/>
              <p:nvPr/>
            </p:nvSpPr>
            <p:spPr bwMode="auto">
              <a:xfrm>
                <a:off x="6690518" y="3716338"/>
                <a:ext cx="279400" cy="155575"/>
              </a:xfrm>
              <a:custGeom>
                <a:avLst/>
                <a:gdLst>
                  <a:gd name="T0" fmla="*/ 0 w 36"/>
                  <a:gd name="T1" fmla="*/ 23336 h 20"/>
                  <a:gd name="T2" fmla="*/ 0 w 36"/>
                  <a:gd name="T3" fmla="*/ 132239 h 20"/>
                  <a:gd name="T4" fmla="*/ 23283 w 36"/>
                  <a:gd name="T5" fmla="*/ 155575 h 20"/>
                  <a:gd name="T6" fmla="*/ 256117 w 36"/>
                  <a:gd name="T7" fmla="*/ 155575 h 20"/>
                  <a:gd name="T8" fmla="*/ 279400 w 36"/>
                  <a:gd name="T9" fmla="*/ 132239 h 20"/>
                  <a:gd name="T10" fmla="*/ 279400 w 36"/>
                  <a:gd name="T11" fmla="*/ 23336 h 20"/>
                  <a:gd name="T12" fmla="*/ 256117 w 36"/>
                  <a:gd name="T13" fmla="*/ 0 h 20"/>
                  <a:gd name="T14" fmla="*/ 23283 w 36"/>
                  <a:gd name="T15" fmla="*/ 0 h 20"/>
                  <a:gd name="T16" fmla="*/ 0 w 36"/>
                  <a:gd name="T17" fmla="*/ 23336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20">
                    <a:moveTo>
                      <a:pt x="0" y="3"/>
                    </a:moveTo>
                    <a:cubicBezTo>
                      <a:pt x="0" y="8"/>
                      <a:pt x="0" y="12"/>
                      <a:pt x="0" y="17"/>
                    </a:cubicBezTo>
                    <a:cubicBezTo>
                      <a:pt x="0" y="18"/>
                      <a:pt x="1" y="20"/>
                      <a:pt x="3" y="20"/>
                    </a:cubicBezTo>
                    <a:cubicBezTo>
                      <a:pt x="12" y="20"/>
                      <a:pt x="23" y="20"/>
                      <a:pt x="33" y="20"/>
                    </a:cubicBezTo>
                    <a:cubicBezTo>
                      <a:pt x="35" y="20"/>
                      <a:pt x="36" y="18"/>
                      <a:pt x="36" y="17"/>
                    </a:cubicBezTo>
                    <a:cubicBezTo>
                      <a:pt x="36" y="12"/>
                      <a:pt x="36" y="8"/>
                      <a:pt x="36" y="3"/>
                    </a:cubicBezTo>
                    <a:cubicBezTo>
                      <a:pt x="36" y="2"/>
                      <a:pt x="35" y="0"/>
                      <a:pt x="33" y="0"/>
                    </a:cubicBezTo>
                    <a:cubicBezTo>
                      <a:pt x="23" y="0"/>
                      <a:pt x="12" y="0"/>
                      <a:pt x="3" y="0"/>
                    </a:cubicBezTo>
                    <a:cubicBezTo>
                      <a:pt x="1" y="0"/>
                      <a:pt x="0" y="2"/>
                      <a:pt x="0" y="3"/>
                    </a:cubicBezTo>
                    <a:close/>
                  </a:path>
                </a:pathLst>
              </a:custGeom>
              <a:solidFill>
                <a:srgbClr val="DAE1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p>
            </p:txBody>
          </p:sp>
        </p:grpSp>
        <p:sp>
          <p:nvSpPr>
            <p:cNvPr id="245" name="矩形 244"/>
            <p:cNvSpPr/>
            <p:nvPr/>
          </p:nvSpPr>
          <p:spPr>
            <a:xfrm>
              <a:off x="791992" y="2944693"/>
              <a:ext cx="3257550" cy="4393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chemeClr val="tx1"/>
                  </a:solidFill>
                  <a:latin typeface="微软雅黑" panose="020B0503020204020204" pitchFamily="34" charset="-122"/>
                  <a:ea typeface="微软雅黑" panose="020B0503020204020204" pitchFamily="34" charset="-122"/>
                </a:rPr>
                <a:t>政府</a:t>
              </a:r>
            </a:p>
          </p:txBody>
        </p:sp>
      </p:grpSp>
      <p:sp>
        <p:nvSpPr>
          <p:cNvPr id="246" name="矩形 26"/>
          <p:cNvSpPr>
            <a:spLocks noChangeArrowheads="1"/>
          </p:cNvSpPr>
          <p:nvPr/>
        </p:nvSpPr>
        <p:spPr bwMode="auto">
          <a:xfrm>
            <a:off x="666899" y="4687638"/>
            <a:ext cx="6583997" cy="28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r>
              <a:rPr lang="zh-CN" altLang="en-US" b="1" dirty="0">
                <a:ea typeface="微软雅黑" panose="020B0503020204020204" pitchFamily="34" charset="-122"/>
              </a:rPr>
              <a:t>“政府、银行、腾讯”三方共建智慧城市模式</a:t>
            </a:r>
          </a:p>
        </p:txBody>
      </p:sp>
      <p:sp>
        <p:nvSpPr>
          <p:cNvPr id="247" name="矩形 246"/>
          <p:cNvSpPr/>
          <p:nvPr/>
        </p:nvSpPr>
        <p:spPr>
          <a:xfrm>
            <a:off x="1526607" y="3724896"/>
            <a:ext cx="1809968" cy="452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chemeClr val="tx1"/>
                </a:solidFill>
                <a:latin typeface="微软雅黑" panose="020B0503020204020204" pitchFamily="34" charset="-122"/>
                <a:ea typeface="微软雅黑" panose="020B0503020204020204" pitchFamily="34" charset="-122"/>
              </a:rPr>
              <a:t>盛灿科技</a:t>
            </a:r>
          </a:p>
        </p:txBody>
      </p:sp>
      <p:cxnSp>
        <p:nvCxnSpPr>
          <p:cNvPr id="10" name="直接箭头连接符 9"/>
          <p:cNvCxnSpPr/>
          <p:nvPr/>
        </p:nvCxnSpPr>
        <p:spPr>
          <a:xfrm flipV="1">
            <a:off x="1966059" y="4094254"/>
            <a:ext cx="957153" cy="603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肘形连接符 6"/>
          <p:cNvCxnSpPr/>
          <p:nvPr/>
        </p:nvCxnSpPr>
        <p:spPr>
          <a:xfrm>
            <a:off x="558800" y="2222500"/>
            <a:ext cx="8001000" cy="2152650"/>
          </a:xfrm>
          <a:prstGeom prst="bentConnector3">
            <a:avLst/>
          </a:prstGeom>
          <a:ln w="19050">
            <a:solidFill>
              <a:srgbClr val="216DB8"/>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835505" y="1144526"/>
            <a:ext cx="1523494" cy="253916"/>
          </a:xfrm>
          <a:prstGeom prst="rect">
            <a:avLst/>
          </a:prstGeom>
        </p:spPr>
        <p:txBody>
          <a:bodyPr wrap="none" lIns="68580" tIns="34290" rIns="68580" bIns="3429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“智慧张家界”项目</a:t>
            </a:r>
          </a:p>
        </p:txBody>
      </p:sp>
      <p:pic>
        <p:nvPicPr>
          <p:cNvPr id="27665" name="墨迹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 y="47117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object 3"/>
          <p:cNvSpPr/>
          <p:nvPr/>
        </p:nvSpPr>
        <p:spPr>
          <a:xfrm>
            <a:off x="7454002" y="5138225"/>
            <a:ext cx="1352550" cy="278129"/>
          </a:xfrm>
          <a:prstGeom prst="rect">
            <a:avLst/>
          </a:prstGeom>
          <a:blipFill>
            <a:blip r:embed="rId3" cstate="print"/>
            <a:stretch>
              <a:fillRect/>
            </a:stretch>
          </a:blipFill>
        </p:spPr>
        <p:txBody>
          <a:bodyPr wrap="square" lIns="0" tIns="0" rIns="0" bIns="0" rtlCol="0"/>
          <a:lstStyle/>
          <a:p>
            <a:endParaRPr/>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31" r="31"/>
          <a:stretch>
            <a:fillRect/>
          </a:stretch>
        </p:blipFill>
        <p:spPr>
          <a:xfrm>
            <a:off x="1382252" y="3464082"/>
            <a:ext cx="2430000" cy="1620000"/>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5133" t="1618" r="5262" b="-1180"/>
          <a:stretch>
            <a:fillRect/>
          </a:stretch>
        </p:blipFill>
        <p:spPr>
          <a:xfrm>
            <a:off x="1382252" y="1463208"/>
            <a:ext cx="2430000" cy="1620000"/>
          </a:xfrm>
          <a:prstGeom prst="rect">
            <a:avLst/>
          </a:prstGeom>
        </p:spPr>
      </p:pic>
      <p:sp>
        <p:nvSpPr>
          <p:cNvPr id="37" name="矩形 36"/>
          <p:cNvSpPr/>
          <p:nvPr/>
        </p:nvSpPr>
        <p:spPr>
          <a:xfrm>
            <a:off x="1912449" y="3210166"/>
            <a:ext cx="1369606" cy="253916"/>
          </a:xfrm>
          <a:prstGeom prst="rect">
            <a:avLst/>
          </a:prstGeom>
        </p:spPr>
        <p:txBody>
          <a:bodyPr wrap="none" lIns="68580" tIns="34290" rIns="68580" bIns="3429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“智慧宁乡”项目</a:t>
            </a:r>
          </a:p>
        </p:txBody>
      </p:sp>
      <p:pic>
        <p:nvPicPr>
          <p:cNvPr id="19"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11684" r="11684"/>
          <a:stretch>
            <a:fillRect/>
          </a:stretch>
        </p:blipFill>
        <p:spPr bwMode="auto">
          <a:xfrm>
            <a:off x="5353254" y="2595322"/>
            <a:ext cx="2430000" cy="1620000"/>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5883451" y="2276640"/>
            <a:ext cx="1369606" cy="253916"/>
          </a:xfrm>
          <a:prstGeom prst="rect">
            <a:avLst/>
          </a:prstGeom>
        </p:spPr>
        <p:txBody>
          <a:bodyPr wrap="none" lIns="68580" tIns="34290" rIns="68580" bIns="3429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“智慧枣庄”项目</a:t>
            </a:r>
          </a:p>
        </p:txBody>
      </p:sp>
      <p:sp>
        <p:nvSpPr>
          <p:cNvPr id="2" name="标题 1"/>
          <p:cNvSpPr>
            <a:spLocks noGrp="1"/>
          </p:cNvSpPr>
          <p:nvPr>
            <p:ph type="title"/>
          </p:nvPr>
        </p:nvSpPr>
        <p:spPr/>
        <p:txBody>
          <a:bodyPr/>
          <a:lstStyle/>
          <a:p>
            <a:r>
              <a:rPr lang="zh-CN" altLang="en-US" dirty="0">
                <a:solidFill>
                  <a:srgbClr val="FFFFFF"/>
                </a:solidFill>
              </a:rPr>
              <a:t>智慧城市落地项目</a:t>
            </a:r>
            <a:br>
              <a:rPr lang="zh-CN" altLang="en-US" dirty="0">
                <a:solidFill>
                  <a:srgbClr val="FFFFFF"/>
                </a:solidFill>
              </a:rPr>
            </a:b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577996" y="4756039"/>
            <a:ext cx="2139047" cy="253916"/>
          </a:xfrm>
          <a:prstGeom prst="rect">
            <a:avLst/>
          </a:prstGeom>
        </p:spPr>
        <p:txBody>
          <a:bodyPr wrap="none" lIns="68580" tIns="34290" rIns="68580" bIns="34290">
            <a:spAutoFit/>
          </a:bodyPr>
          <a:lstStyle/>
          <a:p>
            <a:pP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宁乡市“智慧教育缴费”平台</a:t>
            </a:r>
          </a:p>
        </p:txBody>
      </p:sp>
      <p:pic>
        <p:nvPicPr>
          <p:cNvPr id="266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906" y="2363725"/>
            <a:ext cx="2395228" cy="2288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bject 3"/>
          <p:cNvSpPr/>
          <p:nvPr/>
        </p:nvSpPr>
        <p:spPr>
          <a:xfrm>
            <a:off x="7454002" y="5138225"/>
            <a:ext cx="1352550" cy="278129"/>
          </a:xfrm>
          <a:prstGeom prst="rect">
            <a:avLst/>
          </a:prstGeom>
          <a:blipFill>
            <a:blip r:embed="rId3" cstate="print"/>
            <a:stretch>
              <a:fillRect/>
            </a:stretch>
          </a:blipFill>
        </p:spPr>
        <p:txBody>
          <a:bodyPr wrap="square" lIns="0" tIns="0" rIns="0" bIns="0" rtlCol="0"/>
          <a:lstStyle/>
          <a:p>
            <a:endParaRPr/>
          </a:p>
        </p:txBody>
      </p:sp>
      <p:sp>
        <p:nvSpPr>
          <p:cNvPr id="12" name="矩形 11"/>
          <p:cNvSpPr/>
          <p:nvPr/>
        </p:nvSpPr>
        <p:spPr>
          <a:xfrm>
            <a:off x="5160447" y="4771428"/>
            <a:ext cx="1831271" cy="253916"/>
          </a:xfrm>
          <a:prstGeom prst="rect">
            <a:avLst/>
          </a:prstGeom>
        </p:spPr>
        <p:txBody>
          <a:bodyPr wrap="none" lIns="68580" tIns="34290" rIns="68580" bIns="34290">
            <a:spAutoFit/>
          </a:bodyPr>
          <a:lstStyle/>
          <a:p>
            <a:pP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长沙天华寄宿制实验学校</a:t>
            </a:r>
          </a:p>
        </p:txBody>
      </p:sp>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t="12479" b="13031"/>
          <a:stretch>
            <a:fillRect/>
          </a:stretch>
        </p:blipFill>
        <p:spPr>
          <a:xfrm>
            <a:off x="4175866" y="2363725"/>
            <a:ext cx="3672734" cy="2289170"/>
          </a:xfrm>
          <a:prstGeom prst="rect">
            <a:avLst/>
          </a:prstGeom>
        </p:spPr>
      </p:pic>
      <p:sp>
        <p:nvSpPr>
          <p:cNvPr id="3" name="文本框 2"/>
          <p:cNvSpPr txBox="1"/>
          <p:nvPr/>
        </p:nvSpPr>
        <p:spPr>
          <a:xfrm>
            <a:off x="729644" y="1235826"/>
            <a:ext cx="7715191" cy="646331"/>
          </a:xfrm>
          <a:prstGeom prst="rect">
            <a:avLst/>
          </a:prstGeom>
          <a:noFill/>
        </p:spPr>
        <p:txBody>
          <a:bodyPr wrap="square" rtlCol="0">
            <a:spAutoFit/>
          </a:bodyPr>
          <a:lstStyle/>
          <a:p>
            <a:pPr marL="171450" indent="-171450">
              <a:lnSpc>
                <a:spcPct val="150000"/>
              </a:lnSpc>
              <a:buFont typeface="Wingdings" panose="05000000000000000000" pitchFamily="2" charset="2"/>
              <a:buChar char="n"/>
            </a:pPr>
            <a:r>
              <a:rPr lang="zh-CN" altLang="zh-CN" sz="1200" dirty="0">
                <a:solidFill>
                  <a:schemeClr val="tx1">
                    <a:lumMod val="95000"/>
                  </a:schemeClr>
                </a:solidFill>
                <a:latin typeface="微软雅黑" panose="020B0503020204020204" pitchFamily="34" charset="-122"/>
                <a:ea typeface="微软雅黑" panose="020B0503020204020204" pitchFamily="34" charset="-122"/>
              </a:rPr>
              <a:t>智慧</a:t>
            </a:r>
            <a:r>
              <a:rPr lang="zh-CN" altLang="en-US" sz="1200" dirty="0">
                <a:solidFill>
                  <a:schemeClr val="tx1">
                    <a:lumMod val="95000"/>
                  </a:schemeClr>
                </a:solidFill>
                <a:latin typeface="微软雅黑" panose="020B0503020204020204" pitchFamily="34" charset="-122"/>
                <a:ea typeface="微软雅黑" panose="020B0503020204020204" pitchFamily="34" charset="-122"/>
              </a:rPr>
              <a:t>教育</a:t>
            </a:r>
            <a:r>
              <a:rPr lang="zh-CN" altLang="zh-CN" sz="1200" dirty="0">
                <a:solidFill>
                  <a:schemeClr val="tx1">
                    <a:lumMod val="95000"/>
                  </a:schemeClr>
                </a:solidFill>
                <a:latin typeface="微软雅黑" panose="020B0503020204020204" pitchFamily="34" charset="-122"/>
                <a:ea typeface="微软雅黑" panose="020B0503020204020204" pitchFamily="34" charset="-122"/>
              </a:rPr>
              <a:t>产品目前已经在</a:t>
            </a:r>
            <a:r>
              <a:rPr lang="zh-CN" altLang="zh-CN" sz="1200" b="1" dirty="0">
                <a:latin typeface="微软雅黑" panose="020B0503020204020204" pitchFamily="34" charset="-122"/>
                <a:ea typeface="微软雅黑" panose="020B0503020204020204" pitchFamily="34" charset="-122"/>
              </a:rPr>
              <a:t>湖南省、江西省，深圳，重庆，哈尔滨等多个地区展开了数千个</a:t>
            </a:r>
            <a:r>
              <a:rPr lang="zh-CN" altLang="en-US" sz="1200" b="1" dirty="0">
                <a:latin typeface="微软雅黑" panose="020B0503020204020204" pitchFamily="34" charset="-122"/>
                <a:ea typeface="微软雅黑" panose="020B0503020204020204" pitchFamily="34" charset="-122"/>
              </a:rPr>
              <a:t>学校</a:t>
            </a:r>
            <a:r>
              <a:rPr lang="zh-CN" altLang="zh-CN" sz="1200" b="1" dirty="0">
                <a:latin typeface="微软雅黑" panose="020B0503020204020204" pitchFamily="34" charset="-122"/>
                <a:ea typeface="微软雅黑" panose="020B0503020204020204" pitchFamily="34" charset="-122"/>
              </a:rPr>
              <a:t>的运营</a:t>
            </a:r>
            <a:r>
              <a:rPr lang="zh-CN" altLang="zh-CN" sz="1200" dirty="0">
                <a:solidFill>
                  <a:schemeClr val="tx1">
                    <a:lumMod val="9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schemeClr>
                </a:solidFill>
                <a:latin typeface="微软雅黑" panose="020B0503020204020204" pitchFamily="34" charset="-122"/>
                <a:ea typeface="微软雅黑" panose="020B0503020204020204" pitchFamily="34" charset="-122"/>
              </a:rPr>
              <a:t>为百万师生提供便捷的学杂费缴费服务。</a:t>
            </a:r>
            <a:r>
              <a:rPr lang="zh-CN" altLang="zh-CN" sz="1200" dirty="0">
                <a:solidFill>
                  <a:schemeClr val="tx1">
                    <a:lumMod val="95000"/>
                  </a:schemeClr>
                </a:solidFill>
                <a:latin typeface="微软雅黑" panose="020B0503020204020204" pitchFamily="34" charset="-122"/>
                <a:ea typeface="微软雅黑" panose="020B0503020204020204" pitchFamily="34" charset="-122"/>
              </a:rPr>
              <a:t>并将</a:t>
            </a:r>
            <a:r>
              <a:rPr lang="zh-CN" altLang="en-US" sz="1200" dirty="0">
                <a:solidFill>
                  <a:schemeClr val="tx1">
                    <a:lumMod val="95000"/>
                  </a:schemeClr>
                </a:solidFill>
                <a:latin typeface="微软雅黑" panose="020B0503020204020204" pitchFamily="34" charset="-122"/>
                <a:ea typeface="微软雅黑" panose="020B0503020204020204" pitchFamily="34" charset="-122"/>
              </a:rPr>
              <a:t>在年内</a:t>
            </a:r>
            <a:r>
              <a:rPr lang="zh-CN" altLang="zh-CN" sz="1200" dirty="0">
                <a:solidFill>
                  <a:schemeClr val="tx1">
                    <a:lumMod val="95000"/>
                  </a:schemeClr>
                </a:solidFill>
                <a:latin typeface="微软雅黑" panose="020B0503020204020204" pitchFamily="34" charset="-122"/>
                <a:ea typeface="微软雅黑" panose="020B0503020204020204" pitchFamily="34" charset="-122"/>
              </a:rPr>
              <a:t>实现更多城市的</a:t>
            </a:r>
            <a:r>
              <a:rPr lang="zh-CN" altLang="en-US" sz="1200" dirty="0">
                <a:solidFill>
                  <a:schemeClr val="tx1">
                    <a:lumMod val="95000"/>
                  </a:schemeClr>
                </a:solidFill>
                <a:latin typeface="微软雅黑" panose="020B0503020204020204" pitchFamily="34" charset="-122"/>
                <a:ea typeface="微软雅黑" panose="020B0503020204020204" pitchFamily="34" charset="-122"/>
              </a:rPr>
              <a:t>建设覆盖和落地运营</a:t>
            </a:r>
            <a:r>
              <a:rPr lang="zh-CN" altLang="zh-CN" sz="1200" dirty="0">
                <a:solidFill>
                  <a:schemeClr val="tx1">
                    <a:lumMod val="9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95000"/>
                </a:schemeClr>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智慧教育缴费场景</a:t>
            </a:r>
            <a:br>
              <a:rPr lang="zh-CN" altLang="en-US" dirty="0"/>
            </a:b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1351</Words>
  <Application>Microsoft Office PowerPoint</Application>
  <PresentationFormat>全屏显示(16:10)</PresentationFormat>
  <Paragraphs>182</Paragraphs>
  <Slides>16</Slides>
  <Notes>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5" baseType="lpstr">
      <vt:lpstr>Noto Sans CJK JP Regular</vt:lpstr>
      <vt:lpstr>等线</vt:lpstr>
      <vt:lpstr>微软雅黑</vt:lpstr>
      <vt:lpstr>Arial</vt:lpstr>
      <vt:lpstr>Calibri</vt:lpstr>
      <vt:lpstr>Calibri Light</vt:lpstr>
      <vt:lpstr>Wingdings</vt:lpstr>
      <vt:lpstr>1_Office Theme</vt:lpstr>
      <vt:lpstr>think-cell Slide</vt:lpstr>
      <vt:lpstr>深圳盛灿科技股份有限公司 ——企业介绍——</vt:lpstr>
      <vt:lpstr>公司里程碑</vt:lpstr>
      <vt:lpstr>投资关系</vt:lpstr>
      <vt:lpstr>概况</vt:lpstr>
      <vt:lpstr>企业文化</vt:lpstr>
      <vt:lpstr>深耕产业互联</vt:lpstr>
      <vt:lpstr>移动支付智慧城市</vt:lpstr>
      <vt:lpstr>智慧城市落地项目 </vt:lpstr>
      <vt:lpstr>智慧教育缴费场景 </vt:lpstr>
      <vt:lpstr>盛灿科技再次荣获微信支付行业创新大奖</vt:lpstr>
      <vt:lpstr>智慧物业缴费场景 </vt:lpstr>
      <vt:lpstr>智慧景区场景</vt:lpstr>
      <vt:lpstr>智慧商业场景智慧建设</vt:lpstr>
      <vt:lpstr>其他场景应用</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T107634</dc:creator>
  <cp:lastModifiedBy>Wu Blues</cp:lastModifiedBy>
  <cp:revision>218</cp:revision>
  <dcterms:created xsi:type="dcterms:W3CDTF">2018-09-29T04:59:00Z</dcterms:created>
  <dcterms:modified xsi:type="dcterms:W3CDTF">2019-10-21T09:58:42Z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